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1"/>
  </p:notesMasterIdLst>
  <p:sldIdLst>
    <p:sldId id="256" r:id="rId2"/>
    <p:sldId id="259" r:id="rId3"/>
    <p:sldId id="257" r:id="rId4"/>
    <p:sldId id="258" r:id="rId5"/>
    <p:sldId id="273" r:id="rId6"/>
    <p:sldId id="274" r:id="rId7"/>
    <p:sldId id="275" r:id="rId8"/>
    <p:sldId id="267" r:id="rId9"/>
    <p:sldId id="276" r:id="rId10"/>
    <p:sldId id="445" r:id="rId11"/>
    <p:sldId id="446" r:id="rId12"/>
    <p:sldId id="448" r:id="rId13"/>
    <p:sldId id="452" r:id="rId14"/>
    <p:sldId id="451" r:id="rId15"/>
    <p:sldId id="454" r:id="rId16"/>
    <p:sldId id="455" r:id="rId17"/>
    <p:sldId id="453" r:id="rId18"/>
    <p:sldId id="1053" r:id="rId19"/>
    <p:sldId id="1052" r:id="rId20"/>
    <p:sldId id="484" r:id="rId21"/>
    <p:sldId id="1054" r:id="rId22"/>
    <p:sldId id="456" r:id="rId23"/>
    <p:sldId id="457" r:id="rId24"/>
    <p:sldId id="357" r:id="rId25"/>
    <p:sldId id="458" r:id="rId26"/>
    <p:sldId id="459" r:id="rId27"/>
    <p:sldId id="460" r:id="rId28"/>
    <p:sldId id="268" r:id="rId29"/>
    <p:sldId id="450" r:id="rId30"/>
    <p:sldId id="272" r:id="rId31"/>
    <p:sldId id="260" r:id="rId32"/>
    <p:sldId id="261" r:id="rId33"/>
    <p:sldId id="365" r:id="rId34"/>
    <p:sldId id="1047" r:id="rId35"/>
    <p:sldId id="262" r:id="rId36"/>
    <p:sldId id="263" r:id="rId37"/>
    <p:sldId id="295" r:id="rId38"/>
    <p:sldId id="294" r:id="rId39"/>
    <p:sldId id="296" r:id="rId40"/>
    <p:sldId id="473" r:id="rId41"/>
    <p:sldId id="474" r:id="rId42"/>
    <p:sldId id="475" r:id="rId43"/>
    <p:sldId id="370" r:id="rId44"/>
    <p:sldId id="369" r:id="rId45"/>
    <p:sldId id="371" r:id="rId46"/>
    <p:sldId id="372" r:id="rId47"/>
    <p:sldId id="271" r:id="rId48"/>
    <p:sldId id="379" r:id="rId49"/>
    <p:sldId id="380" r:id="rId50"/>
    <p:sldId id="362" r:id="rId51"/>
    <p:sldId id="264" r:id="rId52"/>
    <p:sldId id="293" r:id="rId53"/>
    <p:sldId id="265" r:id="rId54"/>
    <p:sldId id="277" r:id="rId55"/>
    <p:sldId id="309" r:id="rId56"/>
    <p:sldId id="311" r:id="rId57"/>
    <p:sldId id="307" r:id="rId58"/>
    <p:sldId id="308" r:id="rId59"/>
    <p:sldId id="312" r:id="rId60"/>
    <p:sldId id="1055" r:id="rId61"/>
    <p:sldId id="330" r:id="rId62"/>
    <p:sldId id="331" r:id="rId63"/>
    <p:sldId id="332" r:id="rId64"/>
    <p:sldId id="333" r:id="rId65"/>
    <p:sldId id="334" r:id="rId66"/>
    <p:sldId id="335" r:id="rId67"/>
    <p:sldId id="336" r:id="rId68"/>
    <p:sldId id="337" r:id="rId69"/>
    <p:sldId id="300" r:id="rId70"/>
    <p:sldId id="301" r:id="rId71"/>
    <p:sldId id="302" r:id="rId72"/>
    <p:sldId id="461" r:id="rId73"/>
    <p:sldId id="1058" r:id="rId74"/>
    <p:sldId id="367" r:id="rId75"/>
    <p:sldId id="303" r:id="rId76"/>
    <p:sldId id="304" r:id="rId77"/>
    <p:sldId id="305" r:id="rId78"/>
    <p:sldId id="306" r:id="rId79"/>
    <p:sldId id="1059" r:id="rId80"/>
    <p:sldId id="319" r:id="rId81"/>
    <p:sldId id="320" r:id="rId82"/>
    <p:sldId id="321" r:id="rId83"/>
    <p:sldId id="323" r:id="rId84"/>
    <p:sldId id="322" r:id="rId85"/>
    <p:sldId id="324" r:id="rId86"/>
    <p:sldId id="326" r:id="rId87"/>
    <p:sldId id="476" r:id="rId88"/>
    <p:sldId id="286" r:id="rId89"/>
    <p:sldId id="466" r:id="rId90"/>
    <p:sldId id="467" r:id="rId91"/>
    <p:sldId id="468" r:id="rId92"/>
    <p:sldId id="287" r:id="rId93"/>
    <p:sldId id="289" r:id="rId94"/>
    <p:sldId id="290" r:id="rId95"/>
    <p:sldId id="472" r:id="rId96"/>
    <p:sldId id="469" r:id="rId97"/>
    <p:sldId id="470" r:id="rId98"/>
    <p:sldId id="471" r:id="rId99"/>
    <p:sldId id="291" r:id="rId100"/>
    <p:sldId id="292" r:id="rId101"/>
    <p:sldId id="385" r:id="rId102"/>
    <p:sldId id="477" r:id="rId103"/>
    <p:sldId id="478" r:id="rId104"/>
    <p:sldId id="479" r:id="rId105"/>
    <p:sldId id="480" r:id="rId106"/>
    <p:sldId id="386" r:id="rId107"/>
    <p:sldId id="387" r:id="rId108"/>
    <p:sldId id="388" r:id="rId109"/>
    <p:sldId id="297" r:id="rId110"/>
    <p:sldId id="298" r:id="rId111"/>
    <p:sldId id="299" r:id="rId112"/>
    <p:sldId id="389" r:id="rId113"/>
    <p:sldId id="390" r:id="rId114"/>
    <p:sldId id="395" r:id="rId115"/>
    <p:sldId id="396" r:id="rId116"/>
    <p:sldId id="397" r:id="rId117"/>
    <p:sldId id="481" r:id="rId118"/>
    <p:sldId id="482" r:id="rId119"/>
    <p:sldId id="463" r:id="rId120"/>
    <p:sldId id="465" r:id="rId121"/>
    <p:sldId id="483" r:id="rId122"/>
    <p:sldId id="338" r:id="rId123"/>
    <p:sldId id="339" r:id="rId124"/>
    <p:sldId id="340" r:id="rId125"/>
    <p:sldId id="341" r:id="rId126"/>
    <p:sldId id="342" r:id="rId127"/>
    <p:sldId id="343" r:id="rId128"/>
    <p:sldId id="344" r:id="rId129"/>
    <p:sldId id="345" r:id="rId130"/>
    <p:sldId id="347" r:id="rId131"/>
    <p:sldId id="348" r:id="rId132"/>
    <p:sldId id="349" r:id="rId133"/>
    <p:sldId id="346" r:id="rId134"/>
    <p:sldId id="350" r:id="rId135"/>
    <p:sldId id="352" r:id="rId136"/>
    <p:sldId id="351" r:id="rId137"/>
    <p:sldId id="462" r:id="rId138"/>
    <p:sldId id="1056" r:id="rId139"/>
    <p:sldId id="1057" r:id="rId140"/>
    <p:sldId id="398" r:id="rId141"/>
    <p:sldId id="310" r:id="rId142"/>
    <p:sldId id="399" r:id="rId143"/>
    <p:sldId id="400" r:id="rId144"/>
    <p:sldId id="1061" r:id="rId145"/>
    <p:sldId id="313" r:id="rId146"/>
    <p:sldId id="432" r:id="rId147"/>
    <p:sldId id="433" r:id="rId148"/>
    <p:sldId id="434" r:id="rId149"/>
    <p:sldId id="435" r:id="rId150"/>
    <p:sldId id="436" r:id="rId151"/>
    <p:sldId id="437" r:id="rId152"/>
    <p:sldId id="438" r:id="rId153"/>
    <p:sldId id="439" r:id="rId154"/>
    <p:sldId id="314" r:id="rId155"/>
    <p:sldId id="315" r:id="rId156"/>
    <p:sldId id="316" r:id="rId157"/>
    <p:sldId id="317" r:id="rId158"/>
    <p:sldId id="318" r:id="rId159"/>
    <p:sldId id="401" r:id="rId160"/>
    <p:sldId id="402" r:id="rId161"/>
    <p:sldId id="1060" r:id="rId162"/>
    <p:sldId id="403" r:id="rId163"/>
    <p:sldId id="404" r:id="rId164"/>
    <p:sldId id="405" r:id="rId165"/>
    <p:sldId id="406" r:id="rId166"/>
    <p:sldId id="407" r:id="rId167"/>
    <p:sldId id="408" r:id="rId168"/>
    <p:sldId id="409" r:id="rId169"/>
    <p:sldId id="410" r:id="rId170"/>
    <p:sldId id="411" r:id="rId171"/>
    <p:sldId id="412" r:id="rId172"/>
    <p:sldId id="414" r:id="rId173"/>
    <p:sldId id="415" r:id="rId174"/>
    <p:sldId id="416" r:id="rId175"/>
    <p:sldId id="444" r:id="rId176"/>
    <p:sldId id="417" r:id="rId177"/>
    <p:sldId id="442" r:id="rId178"/>
    <p:sldId id="443" r:id="rId179"/>
    <p:sldId id="1062" r:id="rId180"/>
  </p:sldIdLst>
  <p:sldSz cx="12192000" cy="6858000"/>
  <p:notesSz cx="6858000" cy="9144000"/>
  <p:defaultText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8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3302" autoAdjust="0"/>
  </p:normalViewPr>
  <p:slideViewPr>
    <p:cSldViewPr snapToGrid="0" showGuides="1">
      <p:cViewPr varScale="1">
        <p:scale>
          <a:sx n="68" d="100"/>
          <a:sy n="68" d="100"/>
        </p:scale>
        <p:origin x="-822" y="-108"/>
      </p:cViewPr>
      <p:guideLst>
        <p:guide orient="horz" pos="3385"/>
        <p:guide pos="384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D51372-7406-43CD-B3EB-F0E170E526A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4BBF253-31A5-4184-8FC1-F917B08515E1}">
      <dgm:prSet/>
      <dgm:spPr/>
      <dgm:t>
        <a:bodyPr/>
        <a:lstStyle/>
        <a:p>
          <a:r>
            <a:rPr lang="es-MX"/>
            <a:t>Conjunto de Nodos (vértices)</a:t>
          </a:r>
          <a:endParaRPr lang="en-US"/>
        </a:p>
      </dgm:t>
    </dgm:pt>
    <dgm:pt modelId="{1D665839-20EE-4E14-BF7F-19C6C618D5C7}" type="parTrans" cxnId="{95F5402E-1030-4781-A490-D7E898FB918A}">
      <dgm:prSet/>
      <dgm:spPr/>
      <dgm:t>
        <a:bodyPr/>
        <a:lstStyle/>
        <a:p>
          <a:endParaRPr lang="en-US"/>
        </a:p>
      </dgm:t>
    </dgm:pt>
    <dgm:pt modelId="{BC0B87A5-0408-47C0-875F-F7F0D5571695}" type="sibTrans" cxnId="{95F5402E-1030-4781-A490-D7E898FB918A}">
      <dgm:prSet/>
      <dgm:spPr/>
      <dgm:t>
        <a:bodyPr/>
        <a:lstStyle/>
        <a:p>
          <a:endParaRPr lang="en-US"/>
        </a:p>
      </dgm:t>
    </dgm:pt>
    <dgm:pt modelId="{C8DF1E19-A956-4C1C-9875-128469118212}">
      <dgm:prSet/>
      <dgm:spPr/>
      <dgm:t>
        <a:bodyPr/>
        <a:lstStyle/>
        <a:p>
          <a:r>
            <a:rPr lang="es-MX"/>
            <a:t>Pueden tener propiedades asociados a ellos</a:t>
          </a:r>
          <a:endParaRPr lang="en-US"/>
        </a:p>
      </dgm:t>
    </dgm:pt>
    <dgm:pt modelId="{387A722D-A09B-448A-8541-E1D4822D030B}" type="parTrans" cxnId="{1C45025D-4087-4414-AB08-8EA292D7C1F9}">
      <dgm:prSet/>
      <dgm:spPr/>
      <dgm:t>
        <a:bodyPr/>
        <a:lstStyle/>
        <a:p>
          <a:endParaRPr lang="en-US"/>
        </a:p>
      </dgm:t>
    </dgm:pt>
    <dgm:pt modelId="{17034B40-DA67-4247-81B1-206D571CE47A}" type="sibTrans" cxnId="{1C45025D-4087-4414-AB08-8EA292D7C1F9}">
      <dgm:prSet/>
      <dgm:spPr/>
      <dgm:t>
        <a:bodyPr/>
        <a:lstStyle/>
        <a:p>
          <a:endParaRPr lang="en-US"/>
        </a:p>
      </dgm:t>
    </dgm:pt>
    <dgm:pt modelId="{E985B4D4-2ABF-4973-9DCF-BC0CA4C51544}">
      <dgm:prSet/>
      <dgm:spPr/>
      <dgm:t>
        <a:bodyPr/>
        <a:lstStyle/>
        <a:p>
          <a:r>
            <a:rPr lang="es-MX"/>
            <a:t>Conjunto de aristas (arcos) cada una conteniendo un par de nodos</a:t>
          </a:r>
          <a:endParaRPr lang="en-US"/>
        </a:p>
      </dgm:t>
    </dgm:pt>
    <dgm:pt modelId="{7259EB88-0773-427A-B222-811C90A6F37E}" type="parTrans" cxnId="{CC86CB55-7FF1-4573-8E37-2FE1A42FBFF6}">
      <dgm:prSet/>
      <dgm:spPr/>
      <dgm:t>
        <a:bodyPr/>
        <a:lstStyle/>
        <a:p>
          <a:endParaRPr lang="en-US"/>
        </a:p>
      </dgm:t>
    </dgm:pt>
    <dgm:pt modelId="{835F609D-1881-44FC-85AD-3CAE80E54E20}" type="sibTrans" cxnId="{CC86CB55-7FF1-4573-8E37-2FE1A42FBFF6}">
      <dgm:prSet/>
      <dgm:spPr/>
      <dgm:t>
        <a:bodyPr/>
        <a:lstStyle/>
        <a:p>
          <a:endParaRPr lang="en-US"/>
        </a:p>
      </dgm:t>
    </dgm:pt>
    <dgm:pt modelId="{135991AA-3A43-4A08-AF4C-9D1465EA6733}">
      <dgm:prSet/>
      <dgm:spPr/>
      <dgm:t>
        <a:bodyPr/>
        <a:lstStyle/>
        <a:p>
          <a:r>
            <a:rPr lang="es-MX"/>
            <a:t>No dirigido (grafo)</a:t>
          </a:r>
          <a:endParaRPr lang="en-US"/>
        </a:p>
      </dgm:t>
    </dgm:pt>
    <dgm:pt modelId="{E6CBF7CC-0CB4-498B-A6CE-B08E6CEA3374}" type="parTrans" cxnId="{5E767A45-5933-4D37-B303-F16328693B13}">
      <dgm:prSet/>
      <dgm:spPr/>
      <dgm:t>
        <a:bodyPr/>
        <a:lstStyle/>
        <a:p>
          <a:endParaRPr lang="en-US"/>
        </a:p>
      </dgm:t>
    </dgm:pt>
    <dgm:pt modelId="{DF3D7AB4-B093-4366-94D7-3FA94D467721}" type="sibTrans" cxnId="{5E767A45-5933-4D37-B303-F16328693B13}">
      <dgm:prSet/>
      <dgm:spPr/>
      <dgm:t>
        <a:bodyPr/>
        <a:lstStyle/>
        <a:p>
          <a:endParaRPr lang="en-US"/>
        </a:p>
      </dgm:t>
    </dgm:pt>
    <dgm:pt modelId="{EE6F7512-600B-4EAF-942F-6E6F81A9922B}">
      <dgm:prSet/>
      <dgm:spPr/>
      <dgm:t>
        <a:bodyPr/>
        <a:lstStyle/>
        <a:p>
          <a:r>
            <a:rPr lang="es-MX"/>
            <a:t>Dirigido (digrafo)</a:t>
          </a:r>
          <a:endParaRPr lang="en-US"/>
        </a:p>
      </dgm:t>
    </dgm:pt>
    <dgm:pt modelId="{1109AFCC-C97D-42E8-9BEA-C345AC89E2C2}" type="parTrans" cxnId="{5DD26FC5-5AF2-4EC4-BF93-F84C623E9F1D}">
      <dgm:prSet/>
      <dgm:spPr/>
      <dgm:t>
        <a:bodyPr/>
        <a:lstStyle/>
        <a:p>
          <a:endParaRPr lang="en-US"/>
        </a:p>
      </dgm:t>
    </dgm:pt>
    <dgm:pt modelId="{1FA72384-94A1-49C2-9DF8-6C9860DD69E4}" type="sibTrans" cxnId="{5DD26FC5-5AF2-4EC4-BF93-F84C623E9F1D}">
      <dgm:prSet/>
      <dgm:spPr/>
      <dgm:t>
        <a:bodyPr/>
        <a:lstStyle/>
        <a:p>
          <a:endParaRPr lang="en-US"/>
        </a:p>
      </dgm:t>
    </dgm:pt>
    <dgm:pt modelId="{8779B34F-8649-4239-BF95-726FB77DBD45}">
      <dgm:prSet/>
      <dgm:spPr/>
      <dgm:t>
        <a:bodyPr/>
        <a:lstStyle/>
        <a:p>
          <a:r>
            <a:rPr lang="es-MX"/>
            <a:t>Origen (padre) y destinos (hijo)</a:t>
          </a:r>
          <a:endParaRPr lang="en-US"/>
        </a:p>
      </dgm:t>
    </dgm:pt>
    <dgm:pt modelId="{E43BAD1B-8229-4FFE-8BBF-48E1B92E00CE}" type="parTrans" cxnId="{DE5A9134-E9E7-4B24-8C3C-FAC82E7F24DE}">
      <dgm:prSet/>
      <dgm:spPr/>
      <dgm:t>
        <a:bodyPr/>
        <a:lstStyle/>
        <a:p>
          <a:endParaRPr lang="en-US"/>
        </a:p>
      </dgm:t>
    </dgm:pt>
    <dgm:pt modelId="{8AA14EB4-59D8-4FFC-A546-B8890A12589B}" type="sibTrans" cxnId="{DE5A9134-E9E7-4B24-8C3C-FAC82E7F24DE}">
      <dgm:prSet/>
      <dgm:spPr/>
      <dgm:t>
        <a:bodyPr/>
        <a:lstStyle/>
        <a:p>
          <a:endParaRPr lang="en-US"/>
        </a:p>
      </dgm:t>
    </dgm:pt>
    <dgm:pt modelId="{6DCB88F5-B0F9-4E2D-B331-01C0AFED3688}">
      <dgm:prSet/>
      <dgm:spPr/>
      <dgm:t>
        <a:bodyPr/>
        <a:lstStyle/>
        <a:p>
          <a:r>
            <a:rPr lang="es-MX"/>
            <a:t>Con o sin peso</a:t>
          </a:r>
          <a:endParaRPr lang="en-US"/>
        </a:p>
      </dgm:t>
    </dgm:pt>
    <dgm:pt modelId="{61EEE1D4-4992-4D7B-BEC3-9F515F598404}" type="parTrans" cxnId="{CB66EE7A-ED26-4195-84EE-066B5121B821}">
      <dgm:prSet/>
      <dgm:spPr/>
      <dgm:t>
        <a:bodyPr/>
        <a:lstStyle/>
        <a:p>
          <a:endParaRPr lang="en-US"/>
        </a:p>
      </dgm:t>
    </dgm:pt>
    <dgm:pt modelId="{5C760FDA-FED6-44F5-ADFD-7BD537C7F78A}" type="sibTrans" cxnId="{CB66EE7A-ED26-4195-84EE-066B5121B821}">
      <dgm:prSet/>
      <dgm:spPr/>
      <dgm:t>
        <a:bodyPr/>
        <a:lstStyle/>
        <a:p>
          <a:endParaRPr lang="en-US"/>
        </a:p>
      </dgm:t>
    </dgm:pt>
    <dgm:pt modelId="{338054F7-6FC4-4093-B9F5-50E180DC6254}" type="pres">
      <dgm:prSet presAssocID="{F7D51372-7406-43CD-B3EB-F0E170E526AE}" presName="linear" presStyleCnt="0">
        <dgm:presLayoutVars>
          <dgm:animLvl val="lvl"/>
          <dgm:resizeHandles val="exact"/>
        </dgm:presLayoutVars>
      </dgm:prSet>
      <dgm:spPr/>
      <dgm:t>
        <a:bodyPr/>
        <a:lstStyle/>
        <a:p>
          <a:endParaRPr lang="es-ES"/>
        </a:p>
      </dgm:t>
    </dgm:pt>
    <dgm:pt modelId="{A69AA560-C0B9-4362-985B-0C994694A7F4}" type="pres">
      <dgm:prSet presAssocID="{54BBF253-31A5-4184-8FC1-F917B08515E1}" presName="parentText" presStyleLbl="node1" presStyleIdx="0" presStyleCnt="2">
        <dgm:presLayoutVars>
          <dgm:chMax val="0"/>
          <dgm:bulletEnabled val="1"/>
        </dgm:presLayoutVars>
      </dgm:prSet>
      <dgm:spPr/>
      <dgm:t>
        <a:bodyPr/>
        <a:lstStyle/>
        <a:p>
          <a:endParaRPr lang="es-ES"/>
        </a:p>
      </dgm:t>
    </dgm:pt>
    <dgm:pt modelId="{BD348895-9623-443E-BD98-903EE8DCDBCD}" type="pres">
      <dgm:prSet presAssocID="{54BBF253-31A5-4184-8FC1-F917B08515E1}" presName="childText" presStyleLbl="revTx" presStyleIdx="0" presStyleCnt="2">
        <dgm:presLayoutVars>
          <dgm:bulletEnabled val="1"/>
        </dgm:presLayoutVars>
      </dgm:prSet>
      <dgm:spPr/>
      <dgm:t>
        <a:bodyPr/>
        <a:lstStyle/>
        <a:p>
          <a:endParaRPr lang="es-ES"/>
        </a:p>
      </dgm:t>
    </dgm:pt>
    <dgm:pt modelId="{9FF56C06-D098-4D18-A53D-B2B57B3C4A2C}" type="pres">
      <dgm:prSet presAssocID="{E985B4D4-2ABF-4973-9DCF-BC0CA4C51544}" presName="parentText" presStyleLbl="node1" presStyleIdx="1" presStyleCnt="2">
        <dgm:presLayoutVars>
          <dgm:chMax val="0"/>
          <dgm:bulletEnabled val="1"/>
        </dgm:presLayoutVars>
      </dgm:prSet>
      <dgm:spPr/>
      <dgm:t>
        <a:bodyPr/>
        <a:lstStyle/>
        <a:p>
          <a:endParaRPr lang="es-ES"/>
        </a:p>
      </dgm:t>
    </dgm:pt>
    <dgm:pt modelId="{408A7C37-A7BE-4A4D-83C3-431A60073DE5}" type="pres">
      <dgm:prSet presAssocID="{E985B4D4-2ABF-4973-9DCF-BC0CA4C51544}" presName="childText" presStyleLbl="revTx" presStyleIdx="1" presStyleCnt="2">
        <dgm:presLayoutVars>
          <dgm:bulletEnabled val="1"/>
        </dgm:presLayoutVars>
      </dgm:prSet>
      <dgm:spPr/>
      <dgm:t>
        <a:bodyPr/>
        <a:lstStyle/>
        <a:p>
          <a:endParaRPr lang="es-ES"/>
        </a:p>
      </dgm:t>
    </dgm:pt>
  </dgm:ptLst>
  <dgm:cxnLst>
    <dgm:cxn modelId="{CC86CB55-7FF1-4573-8E37-2FE1A42FBFF6}" srcId="{F7D51372-7406-43CD-B3EB-F0E170E526AE}" destId="{E985B4D4-2ABF-4973-9DCF-BC0CA4C51544}" srcOrd="1" destOrd="0" parTransId="{7259EB88-0773-427A-B222-811C90A6F37E}" sibTransId="{835F609D-1881-44FC-85AD-3CAE80E54E20}"/>
    <dgm:cxn modelId="{C9FED851-9532-40FA-A978-0A62B2841738}" type="presOf" srcId="{F7D51372-7406-43CD-B3EB-F0E170E526AE}" destId="{338054F7-6FC4-4093-B9F5-50E180DC6254}" srcOrd="0" destOrd="0" presId="urn:microsoft.com/office/officeart/2005/8/layout/vList2"/>
    <dgm:cxn modelId="{95F5402E-1030-4781-A490-D7E898FB918A}" srcId="{F7D51372-7406-43CD-B3EB-F0E170E526AE}" destId="{54BBF253-31A5-4184-8FC1-F917B08515E1}" srcOrd="0" destOrd="0" parTransId="{1D665839-20EE-4E14-BF7F-19C6C618D5C7}" sibTransId="{BC0B87A5-0408-47C0-875F-F7F0D5571695}"/>
    <dgm:cxn modelId="{A2FAA4CD-2A43-44B3-998F-19BC8CFF9431}" type="presOf" srcId="{EE6F7512-600B-4EAF-942F-6E6F81A9922B}" destId="{408A7C37-A7BE-4A4D-83C3-431A60073DE5}" srcOrd="0" destOrd="1" presId="urn:microsoft.com/office/officeart/2005/8/layout/vList2"/>
    <dgm:cxn modelId="{1C45025D-4087-4414-AB08-8EA292D7C1F9}" srcId="{54BBF253-31A5-4184-8FC1-F917B08515E1}" destId="{C8DF1E19-A956-4C1C-9875-128469118212}" srcOrd="0" destOrd="0" parTransId="{387A722D-A09B-448A-8541-E1D4822D030B}" sibTransId="{17034B40-DA67-4247-81B1-206D571CE47A}"/>
    <dgm:cxn modelId="{ADB1EC57-0FB7-48D0-A300-C72646AB8F51}" type="presOf" srcId="{C8DF1E19-A956-4C1C-9875-128469118212}" destId="{BD348895-9623-443E-BD98-903EE8DCDBCD}" srcOrd="0" destOrd="0" presId="urn:microsoft.com/office/officeart/2005/8/layout/vList2"/>
    <dgm:cxn modelId="{16DA14B1-5DAC-4F26-85AB-8D453FF06976}" type="presOf" srcId="{54BBF253-31A5-4184-8FC1-F917B08515E1}" destId="{A69AA560-C0B9-4362-985B-0C994694A7F4}" srcOrd="0" destOrd="0" presId="urn:microsoft.com/office/officeart/2005/8/layout/vList2"/>
    <dgm:cxn modelId="{5E767A45-5933-4D37-B303-F16328693B13}" srcId="{E985B4D4-2ABF-4973-9DCF-BC0CA4C51544}" destId="{135991AA-3A43-4A08-AF4C-9D1465EA6733}" srcOrd="0" destOrd="0" parTransId="{E6CBF7CC-0CB4-498B-A6CE-B08E6CEA3374}" sibTransId="{DF3D7AB4-B093-4366-94D7-3FA94D467721}"/>
    <dgm:cxn modelId="{CB66EE7A-ED26-4195-84EE-066B5121B821}" srcId="{E985B4D4-2ABF-4973-9DCF-BC0CA4C51544}" destId="{6DCB88F5-B0F9-4E2D-B331-01C0AFED3688}" srcOrd="2" destOrd="0" parTransId="{61EEE1D4-4992-4D7B-BEC3-9F515F598404}" sibTransId="{5C760FDA-FED6-44F5-ADFD-7BD537C7F78A}"/>
    <dgm:cxn modelId="{DE5A9134-E9E7-4B24-8C3C-FAC82E7F24DE}" srcId="{EE6F7512-600B-4EAF-942F-6E6F81A9922B}" destId="{8779B34F-8649-4239-BF95-726FB77DBD45}" srcOrd="0" destOrd="0" parTransId="{E43BAD1B-8229-4FFE-8BBF-48E1B92E00CE}" sibTransId="{8AA14EB4-59D8-4FFC-A546-B8890A12589B}"/>
    <dgm:cxn modelId="{AD173383-726F-4D43-92CE-B3D8076FAD30}" type="presOf" srcId="{6DCB88F5-B0F9-4E2D-B331-01C0AFED3688}" destId="{408A7C37-A7BE-4A4D-83C3-431A60073DE5}" srcOrd="0" destOrd="3" presId="urn:microsoft.com/office/officeart/2005/8/layout/vList2"/>
    <dgm:cxn modelId="{EA2DA069-084F-47D0-AC97-3F2FACE5ED24}" type="presOf" srcId="{E985B4D4-2ABF-4973-9DCF-BC0CA4C51544}" destId="{9FF56C06-D098-4D18-A53D-B2B57B3C4A2C}" srcOrd="0" destOrd="0" presId="urn:microsoft.com/office/officeart/2005/8/layout/vList2"/>
    <dgm:cxn modelId="{5DD26FC5-5AF2-4EC4-BF93-F84C623E9F1D}" srcId="{E985B4D4-2ABF-4973-9DCF-BC0CA4C51544}" destId="{EE6F7512-600B-4EAF-942F-6E6F81A9922B}" srcOrd="1" destOrd="0" parTransId="{1109AFCC-C97D-42E8-9BEA-C345AC89E2C2}" sibTransId="{1FA72384-94A1-49C2-9DF8-6C9860DD69E4}"/>
    <dgm:cxn modelId="{733D32D1-0F24-4979-935A-6ADA432C9AA9}" type="presOf" srcId="{135991AA-3A43-4A08-AF4C-9D1465EA6733}" destId="{408A7C37-A7BE-4A4D-83C3-431A60073DE5}" srcOrd="0" destOrd="0" presId="urn:microsoft.com/office/officeart/2005/8/layout/vList2"/>
    <dgm:cxn modelId="{55D253DB-CFB4-4988-B79F-46539288628C}" type="presOf" srcId="{8779B34F-8649-4239-BF95-726FB77DBD45}" destId="{408A7C37-A7BE-4A4D-83C3-431A60073DE5}" srcOrd="0" destOrd="2" presId="urn:microsoft.com/office/officeart/2005/8/layout/vList2"/>
    <dgm:cxn modelId="{E7D56827-9335-40D3-96C6-59E3F9B8883E}" type="presParOf" srcId="{338054F7-6FC4-4093-B9F5-50E180DC6254}" destId="{A69AA560-C0B9-4362-985B-0C994694A7F4}" srcOrd="0" destOrd="0" presId="urn:microsoft.com/office/officeart/2005/8/layout/vList2"/>
    <dgm:cxn modelId="{5D1B6566-607F-4E8D-8090-A3060E74E6AE}" type="presParOf" srcId="{338054F7-6FC4-4093-B9F5-50E180DC6254}" destId="{BD348895-9623-443E-BD98-903EE8DCDBCD}" srcOrd="1" destOrd="0" presId="urn:microsoft.com/office/officeart/2005/8/layout/vList2"/>
    <dgm:cxn modelId="{8E479209-4B16-4508-8345-F50B3816314F}" type="presParOf" srcId="{338054F7-6FC4-4093-B9F5-50E180DC6254}" destId="{9FF56C06-D098-4D18-A53D-B2B57B3C4A2C}" srcOrd="2" destOrd="0" presId="urn:microsoft.com/office/officeart/2005/8/layout/vList2"/>
    <dgm:cxn modelId="{32A856D6-687D-4802-9203-C0085A8B3D56}" type="presParOf" srcId="{338054F7-6FC4-4093-B9F5-50E180DC6254}" destId="{408A7C37-A7BE-4A4D-83C3-431A60073DE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A560-C0B9-4362-985B-0C994694A7F4}">
      <dsp:nvSpPr>
        <dsp:cNvPr id="0" name=""/>
        <dsp:cNvSpPr/>
      </dsp:nvSpPr>
      <dsp:spPr>
        <a:xfrm>
          <a:off x="0" y="237242"/>
          <a:ext cx="6513603" cy="1350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s-MX" sz="3400" kern="1200"/>
            <a:t>Conjunto de Nodos (vértices)</a:t>
          </a:r>
          <a:endParaRPr lang="en-US" sz="3400" kern="1200"/>
        </a:p>
      </dsp:txBody>
      <dsp:txXfrm>
        <a:off x="65934" y="303176"/>
        <a:ext cx="6381735" cy="1218787"/>
      </dsp:txXfrm>
    </dsp:sp>
    <dsp:sp modelId="{BD348895-9623-443E-BD98-903EE8DCDBCD}">
      <dsp:nvSpPr>
        <dsp:cNvPr id="0" name=""/>
        <dsp:cNvSpPr/>
      </dsp:nvSpPr>
      <dsp:spPr>
        <a:xfrm>
          <a:off x="0" y="1587897"/>
          <a:ext cx="6513603"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s-MX" sz="2700" kern="1200"/>
            <a:t>Pueden tener propiedades asociados a ellos</a:t>
          </a:r>
          <a:endParaRPr lang="en-US" sz="2700" kern="1200"/>
        </a:p>
      </dsp:txBody>
      <dsp:txXfrm>
        <a:off x="0" y="1587897"/>
        <a:ext cx="6513603" cy="844560"/>
      </dsp:txXfrm>
    </dsp:sp>
    <dsp:sp modelId="{9FF56C06-D098-4D18-A53D-B2B57B3C4A2C}">
      <dsp:nvSpPr>
        <dsp:cNvPr id="0" name=""/>
        <dsp:cNvSpPr/>
      </dsp:nvSpPr>
      <dsp:spPr>
        <a:xfrm>
          <a:off x="0" y="2432458"/>
          <a:ext cx="6513603" cy="1350655"/>
        </a:xfrm>
        <a:prstGeom prst="roundRect">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s-MX" sz="3400" kern="1200"/>
            <a:t>Conjunto de aristas (arcos) cada una conteniendo un par de nodos</a:t>
          </a:r>
          <a:endParaRPr lang="en-US" sz="3400" kern="1200"/>
        </a:p>
      </dsp:txBody>
      <dsp:txXfrm>
        <a:off x="65934" y="2498392"/>
        <a:ext cx="6381735" cy="1218787"/>
      </dsp:txXfrm>
    </dsp:sp>
    <dsp:sp modelId="{408A7C37-A7BE-4A4D-83C3-431A60073DE5}">
      <dsp:nvSpPr>
        <dsp:cNvPr id="0" name=""/>
        <dsp:cNvSpPr/>
      </dsp:nvSpPr>
      <dsp:spPr>
        <a:xfrm>
          <a:off x="0" y="3783113"/>
          <a:ext cx="6513603" cy="1865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s-MX" sz="2700" kern="1200"/>
            <a:t>No dirigido (grafo)</a:t>
          </a:r>
          <a:endParaRPr lang="en-US" sz="2700" kern="1200"/>
        </a:p>
        <a:p>
          <a:pPr marL="228600" lvl="1" indent="-228600" algn="l" defTabSz="1200150">
            <a:lnSpc>
              <a:spcPct val="90000"/>
            </a:lnSpc>
            <a:spcBef>
              <a:spcPct val="0"/>
            </a:spcBef>
            <a:spcAft>
              <a:spcPct val="20000"/>
            </a:spcAft>
            <a:buChar char="••"/>
          </a:pPr>
          <a:r>
            <a:rPr lang="es-MX" sz="2700" kern="1200"/>
            <a:t>Dirigido (digrafo)</a:t>
          </a:r>
          <a:endParaRPr lang="en-US" sz="2700" kern="1200"/>
        </a:p>
        <a:p>
          <a:pPr marL="457200" lvl="2" indent="-228600" algn="l" defTabSz="1200150">
            <a:lnSpc>
              <a:spcPct val="90000"/>
            </a:lnSpc>
            <a:spcBef>
              <a:spcPct val="0"/>
            </a:spcBef>
            <a:spcAft>
              <a:spcPct val="20000"/>
            </a:spcAft>
            <a:buChar char="••"/>
          </a:pPr>
          <a:r>
            <a:rPr lang="es-MX" sz="2700" kern="1200"/>
            <a:t>Origen (padre) y destinos (hijo)</a:t>
          </a:r>
          <a:endParaRPr lang="en-US" sz="2700" kern="1200"/>
        </a:p>
        <a:p>
          <a:pPr marL="228600" lvl="1" indent="-228600" algn="l" defTabSz="1200150">
            <a:lnSpc>
              <a:spcPct val="90000"/>
            </a:lnSpc>
            <a:spcBef>
              <a:spcPct val="0"/>
            </a:spcBef>
            <a:spcAft>
              <a:spcPct val="20000"/>
            </a:spcAft>
            <a:buChar char="••"/>
          </a:pPr>
          <a:r>
            <a:rPr lang="es-MX" sz="2700" kern="1200"/>
            <a:t>Con o sin peso</a:t>
          </a:r>
          <a:endParaRPr lang="en-US" sz="2700" kern="1200"/>
        </a:p>
      </dsp:txBody>
      <dsp:txXfrm>
        <a:off x="0" y="3783113"/>
        <a:ext cx="6513603" cy="18650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UY"/>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D33038-00A3-4D4D-A836-BA64D2E84572}" type="datetimeFigureOut">
              <a:rPr lang="es-UY" smtClean="0"/>
              <a:t>24/10/2019</a:t>
            </a:fld>
            <a:endParaRPr lang="es-UY"/>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UY"/>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UY"/>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9A43F-25F5-4790-B117-31CD16F79ACC}" type="slidenum">
              <a:rPr lang="es-UY" smtClean="0"/>
              <a:t>‹Nº›</a:t>
            </a:fld>
            <a:endParaRPr lang="es-UY"/>
          </a:p>
        </p:txBody>
      </p:sp>
    </p:spTree>
    <p:extLst>
      <p:ext uri="{BB962C8B-B14F-4D97-AF65-F5344CB8AC3E}">
        <p14:creationId xmlns:p14="http://schemas.microsoft.com/office/powerpoint/2010/main" val="17957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en.wikipedia.org/wiki/Monte_Carlo_Casino" TargetMode="External"/><Relationship Id="rId13" Type="http://schemas.openxmlformats.org/officeDocument/2006/relationships/hyperlink" Target="https://en.wikipedia.org/wiki/Average" TargetMode="External"/><Relationship Id="rId18" Type="http://schemas.openxmlformats.org/officeDocument/2006/relationships/hyperlink" Target="https://en.wikipedia.org/wiki/Regression_toward_the_mean#cite_note-4" TargetMode="External"/><Relationship Id="rId3" Type="http://schemas.openxmlformats.org/officeDocument/2006/relationships/hyperlink" Target="https://en.wikipedia.org/wiki/Statistical_independence" TargetMode="External"/><Relationship Id="rId21" Type="http://schemas.openxmlformats.org/officeDocument/2006/relationships/hyperlink" Target="https://en.wikipedia.org/wiki/Regression_toward_the_mean#cite_note-galton1886-11" TargetMode="External"/><Relationship Id="rId7" Type="http://schemas.openxmlformats.org/officeDocument/2006/relationships/hyperlink" Target="https://en.wikipedia.org/wiki/Gambler's_fallacy#Monte_Carlo_Casino" TargetMode="External"/><Relationship Id="rId12" Type="http://schemas.openxmlformats.org/officeDocument/2006/relationships/hyperlink" Target="https://en.wikipedia.org/wiki/Mean" TargetMode="External"/><Relationship Id="rId17" Type="http://schemas.openxmlformats.org/officeDocument/2006/relationships/hyperlink" Target="https://en.wikipedia.org/wiki/Statistical_inference" TargetMode="External"/><Relationship Id="rId2" Type="http://schemas.openxmlformats.org/officeDocument/2006/relationships/slide" Target="../slides/slide43.xml"/><Relationship Id="rId16" Type="http://schemas.openxmlformats.org/officeDocument/2006/relationships/hyperlink" Target="https://en.wikipedia.org/wiki/Regression_toward_the_mean#cite_note-3" TargetMode="External"/><Relationship Id="rId20" Type="http://schemas.openxmlformats.org/officeDocument/2006/relationships/hyperlink" Target="https://en.wikipedia.org/wiki/Sir_Francis_Galton" TargetMode="External"/><Relationship Id="rId1" Type="http://schemas.openxmlformats.org/officeDocument/2006/relationships/notesMaster" Target="../notesMasters/notesMaster1.xml"/><Relationship Id="rId6" Type="http://schemas.openxmlformats.org/officeDocument/2006/relationships/hyperlink" Target="https://en.wikipedia.org/wiki/Gambling" TargetMode="External"/><Relationship Id="rId11" Type="http://schemas.openxmlformats.org/officeDocument/2006/relationships/hyperlink" Target="https://en.wikipedia.org/wiki/Random_variable" TargetMode="External"/><Relationship Id="rId5" Type="http://schemas.openxmlformats.org/officeDocument/2006/relationships/hyperlink" Target="https://en.wikipedia.org/wiki/Fallacy" TargetMode="External"/><Relationship Id="rId15" Type="http://schemas.openxmlformats.org/officeDocument/2006/relationships/hyperlink" Target="https://en.wikipedia.org/wiki/Regression_toward_the_mean#cite_note-2" TargetMode="External"/><Relationship Id="rId23" Type="http://schemas.openxmlformats.org/officeDocument/2006/relationships/hyperlink" Target="https://en.wikipedia.org/wiki/Regression_analysis" TargetMode="External"/><Relationship Id="rId10" Type="http://schemas.openxmlformats.org/officeDocument/2006/relationships/hyperlink" Target="https://en.wikipedia.org/wiki/Statistics" TargetMode="External"/><Relationship Id="rId19" Type="http://schemas.openxmlformats.org/officeDocument/2006/relationships/hyperlink" Target="https://en.wikipedia.org/wiki/Genetics" TargetMode="External"/><Relationship Id="rId4" Type="http://schemas.openxmlformats.org/officeDocument/2006/relationships/hyperlink" Target="https://en.wikipedia.org/wiki/Random_process" TargetMode="External"/><Relationship Id="rId9" Type="http://schemas.openxmlformats.org/officeDocument/2006/relationships/hyperlink" Target="https://en.wikipedia.org/wiki/Roulette" TargetMode="External"/><Relationship Id="rId14" Type="http://schemas.openxmlformats.org/officeDocument/2006/relationships/hyperlink" Target="https://en.wikipedia.org/wiki/Regression_toward_the_mean#cite_note-1" TargetMode="External"/><Relationship Id="rId22" Type="http://schemas.openxmlformats.org/officeDocument/2006/relationships/hyperlink" Target="https://en.wikipedia.org/wiki/Midparent"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s.wikipedia.org/wiki/Matem%C3%A1tico" TargetMode="External"/><Relationship Id="rId13" Type="http://schemas.openxmlformats.org/officeDocument/2006/relationships/hyperlink" Target="https://es.wikipedia.org/wiki/Ecuaci%C3%B3n_diferencial_de_Bernoulli" TargetMode="External"/><Relationship Id="rId18" Type="http://schemas.openxmlformats.org/officeDocument/2006/relationships/hyperlink" Target="https://es.wikipedia.org/wiki/Teor%C3%ADa_de_probabilidad" TargetMode="External"/><Relationship Id="rId26" Type="http://schemas.openxmlformats.org/officeDocument/2006/relationships/hyperlink" Target="https://es.wikipedia.org/wiki/Varianza" TargetMode="External"/><Relationship Id="rId3" Type="http://schemas.openxmlformats.org/officeDocument/2006/relationships/hyperlink" Target="https://es.wikipedia.org/wiki/Basilea" TargetMode="External"/><Relationship Id="rId21" Type="http://schemas.openxmlformats.org/officeDocument/2006/relationships/hyperlink" Target="https://es.wikipedia.org/wiki/Sucesi%C3%B3n_matem%C3%A1tica" TargetMode="External"/><Relationship Id="rId7" Type="http://schemas.openxmlformats.org/officeDocument/2006/relationships/hyperlink" Target="https://es.wikipedia.org/wiki/1705" TargetMode="External"/><Relationship Id="rId12" Type="http://schemas.openxmlformats.org/officeDocument/2006/relationships/hyperlink" Target="https://es.wikipedia.org/wiki/Bernoulli" TargetMode="External"/><Relationship Id="rId17" Type="http://schemas.openxmlformats.org/officeDocument/2006/relationships/hyperlink" Target="https://es.wikipedia.org/wiki/Lemniscata" TargetMode="External"/><Relationship Id="rId25" Type="http://schemas.openxmlformats.org/officeDocument/2006/relationships/hyperlink" Target="https://es.wikipedia.org/wiki/Poblaci%C3%B3n_estad%C3%ADstica" TargetMode="External"/><Relationship Id="rId2" Type="http://schemas.openxmlformats.org/officeDocument/2006/relationships/slide" Target="../slides/slide44.xml"/><Relationship Id="rId16" Type="http://schemas.openxmlformats.org/officeDocument/2006/relationships/hyperlink" Target="https://es.wikipedia.org/wiki/Ley_de_los_grandes_n%C3%BAmeros" TargetMode="External"/><Relationship Id="rId20" Type="http://schemas.openxmlformats.org/officeDocument/2006/relationships/hyperlink" Target="https://es.wikipedia.org/wiki/Promedio" TargetMode="External"/><Relationship Id="rId1" Type="http://schemas.openxmlformats.org/officeDocument/2006/relationships/notesMaster" Target="../notesMasters/notesMaster1.xml"/><Relationship Id="rId6" Type="http://schemas.openxmlformats.org/officeDocument/2006/relationships/hyperlink" Target="https://es.wikipedia.org/wiki/16_de_agosto" TargetMode="External"/><Relationship Id="rId11" Type="http://schemas.openxmlformats.org/officeDocument/2006/relationships/hyperlink" Target="https://es.wikipedia.org/wiki/Johann_Bernoulli" TargetMode="External"/><Relationship Id="rId24" Type="http://schemas.openxmlformats.org/officeDocument/2006/relationships/hyperlink" Target="https://es.wikipedia.org/wiki/Esperanza_matem%C3%A1tica" TargetMode="External"/><Relationship Id="rId5" Type="http://schemas.openxmlformats.org/officeDocument/2006/relationships/hyperlink" Target="https://es.wikipedia.org/wiki/1654" TargetMode="External"/><Relationship Id="rId15" Type="http://schemas.openxmlformats.org/officeDocument/2006/relationships/hyperlink" Target="https://es.wikipedia.org/wiki/Ensayo_de_Bernoulli" TargetMode="External"/><Relationship Id="rId23" Type="http://schemas.openxmlformats.org/officeDocument/2006/relationships/hyperlink" Target="https://es.wikipedia.org/wiki/Convergencia_(matem%C3%A1ticas)" TargetMode="External"/><Relationship Id="rId28" Type="http://schemas.openxmlformats.org/officeDocument/2006/relationships/hyperlink" Target="https://es.wikipedia.org/wiki/Distribuci%C3%B3n_normal" TargetMode="External"/><Relationship Id="rId10" Type="http://schemas.openxmlformats.org/officeDocument/2006/relationships/hyperlink" Target="https://es.wikipedia.org/wiki/Suiza" TargetMode="External"/><Relationship Id="rId19" Type="http://schemas.openxmlformats.org/officeDocument/2006/relationships/hyperlink" Target="https://es.wikipedia.org/wiki/Teorema" TargetMode="External"/><Relationship Id="rId4" Type="http://schemas.openxmlformats.org/officeDocument/2006/relationships/hyperlink" Target="https://es.wikipedia.org/wiki/27_de_diciembre" TargetMode="External"/><Relationship Id="rId9" Type="http://schemas.openxmlformats.org/officeDocument/2006/relationships/hyperlink" Target="https://es.wikipedia.org/wiki/Cient%C3%ADfico" TargetMode="External"/><Relationship Id="rId14" Type="http://schemas.openxmlformats.org/officeDocument/2006/relationships/hyperlink" Target="https://es.wikipedia.org/wiki/Polinomios_de_Bernoulli" TargetMode="External"/><Relationship Id="rId22" Type="http://schemas.openxmlformats.org/officeDocument/2006/relationships/hyperlink" Target="https://es.wikipedia.org/wiki/Variable_aleatoria" TargetMode="External"/><Relationship Id="rId27" Type="http://schemas.openxmlformats.org/officeDocument/2006/relationships/hyperlink" Target="https://es.wikipedia.org/wiki/Teorema_central_del_l%C3%ADmi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8" Type="http://schemas.openxmlformats.org/officeDocument/2006/relationships/hyperlink" Target="https://es.wikipedia.org/wiki/Leonhard_Euler" TargetMode="External"/><Relationship Id="rId3" Type="http://schemas.openxmlformats.org/officeDocument/2006/relationships/hyperlink" Target="https://es.wikipedia.org/wiki/Problema_de_los_puentes_de_K%C3%B6nigsberg" TargetMode="External"/><Relationship Id="rId7" Type="http://schemas.openxmlformats.org/officeDocument/2006/relationships/hyperlink" Target="https://es.wikipedia.org/wiki/Kaliningrado"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s://es.wikipedia.org/wiki/K%C3%B6nigsberg" TargetMode="External"/><Relationship Id="rId11" Type="http://schemas.openxmlformats.org/officeDocument/2006/relationships/hyperlink" Target="https://es.wikipedia.org/wiki/Topolog%C3%ADa" TargetMode="External"/><Relationship Id="rId5" Type="http://schemas.openxmlformats.org/officeDocument/2006/relationships/hyperlink" Target="http://tools.wmflabs.org/geohack/geohack.php?language=es&amp;pagename=Teor%C3%ADa_de_grafos&amp;params=54_42_12_N_20_30_56_E_region:RU_source:nlwiki" TargetMode="External"/><Relationship Id="rId10" Type="http://schemas.openxmlformats.org/officeDocument/2006/relationships/hyperlink" Target="https://es.wikipedia.org/wiki/1736" TargetMode="External"/><Relationship Id="rId4" Type="http://schemas.openxmlformats.org/officeDocument/2006/relationships/hyperlink" Target="https://es.wikipedia.org/wiki/R%C3%ADo_Pregolya" TargetMode="External"/><Relationship Id="rId9" Type="http://schemas.openxmlformats.org/officeDocument/2006/relationships/hyperlink" Target="https://es.wikipedia.org/wiki/Teor%C3%ADa_de_grafos#cite_note-3"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es.wikipedia.org/wiki/Arista_de_corte" TargetMode="External"/><Relationship Id="rId7" Type="http://schemas.openxmlformats.org/officeDocument/2006/relationships/hyperlink" Target="https://es.wikipedia.org/wiki/Problema_del_camino_m%C3%A1s_corto" TargetMode="External"/><Relationship Id="rId2" Type="http://schemas.openxmlformats.org/officeDocument/2006/relationships/slide" Target="../slides/slide127.xml"/><Relationship Id="rId1" Type="http://schemas.openxmlformats.org/officeDocument/2006/relationships/notesMaster" Target="../notesMasters/notesMaster1.xml"/><Relationship Id="rId6" Type="http://schemas.openxmlformats.org/officeDocument/2006/relationships/hyperlink" Target="https://es.wikipedia.org/wiki/Distancia_(teor%C3%ADa_de_grafos)" TargetMode="External"/><Relationship Id="rId5" Type="http://schemas.openxmlformats.org/officeDocument/2006/relationships/hyperlink" Target="https://es.wikipedia.org/wiki/Centralidad#cite_note-Fre79-3" TargetMode="External"/><Relationship Id="rId4" Type="http://schemas.openxmlformats.org/officeDocument/2006/relationships/hyperlink" Target="https://es.wikipedia.org/wiki/Centralidad#cite_note-12" TargetMode="External"/></Relationships>
</file>

<file path=ppt/notesSlides/_rels/notesSlide76.xml.rels><?xml version="1.0" encoding="UTF-8" standalone="yes"?>
<Relationships xmlns="http://schemas.openxmlformats.org/package/2006/relationships"><Relationship Id="rId8" Type="http://schemas.openxmlformats.org/officeDocument/2006/relationships/hyperlink" Target="https://es.wikipedia.org/wiki/Arista_(teor%C3%ADa_de_grafos)" TargetMode="External"/><Relationship Id="rId3" Type="http://schemas.openxmlformats.org/officeDocument/2006/relationships/hyperlink" Target="https://es.wikipedia.org/wiki/Centralidad#cite_note-21" TargetMode="External"/><Relationship Id="rId7" Type="http://schemas.openxmlformats.org/officeDocument/2006/relationships/hyperlink" Target="https://es.wikipedia.org/wiki/Centralidad#cite_note-JJ11-7" TargetMode="External"/><Relationship Id="rId2" Type="http://schemas.openxmlformats.org/officeDocument/2006/relationships/slide" Target="../slides/slide128.xml"/><Relationship Id="rId1" Type="http://schemas.openxmlformats.org/officeDocument/2006/relationships/notesMaster" Target="../notesMasters/notesMaster1.xml"/><Relationship Id="rId6" Type="http://schemas.openxmlformats.org/officeDocument/2006/relationships/hyperlink" Target="https://es.wikipedia.org/wiki/Grado_(teor%C3%ADa_de_grafos)" TargetMode="External"/><Relationship Id="rId5" Type="http://schemas.openxmlformats.org/officeDocument/2006/relationships/hyperlink" Target="https://es.wikipedia.org/wiki/Matriz_de_adyacencia" TargetMode="External"/><Relationship Id="rId4" Type="http://schemas.openxmlformats.org/officeDocument/2006/relationships/hyperlink" Target="https://es.wikipedia.org/wiki/Vector_propio_y_valor_propio"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8" Type="http://schemas.openxmlformats.org/officeDocument/2006/relationships/hyperlink" Target="https://es.wikipedia.org/wiki/Edsger_Dijkstra" TargetMode="External"/><Relationship Id="rId13" Type="http://schemas.openxmlformats.org/officeDocument/2006/relationships/hyperlink" Target="https://es.wikipedia.org/wiki/Telem%C3%A1tica" TargetMode="External"/><Relationship Id="rId3" Type="http://schemas.openxmlformats.org/officeDocument/2006/relationships/hyperlink" Target="https://es.wikipedia.org/wiki/Algoritmo" TargetMode="External"/><Relationship Id="rId7" Type="http://schemas.openxmlformats.org/officeDocument/2006/relationships/hyperlink" Target="https://es.wikipedia.org/wiki/Arista_(teor%C3%ADa_de_grafos)" TargetMode="External"/><Relationship Id="rId12" Type="http://schemas.openxmlformats.org/officeDocument/2006/relationships/hyperlink" Target="https://es.wikipedia.org/wiki/B%C3%BAsqueda_de_costo_uniforme"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s://es.wikipedia.org/wiki/Grafo" TargetMode="External"/><Relationship Id="rId11" Type="http://schemas.openxmlformats.org/officeDocument/2006/relationships/hyperlink" Target="https://es.wikipedia.org/wiki/1959" TargetMode="External"/><Relationship Id="rId5" Type="http://schemas.openxmlformats.org/officeDocument/2006/relationships/hyperlink" Target="https://es.wikipedia.org/wiki/V%C3%A9rtice_(teor%C3%ADa_de_grafos)" TargetMode="External"/><Relationship Id="rId10" Type="http://schemas.openxmlformats.org/officeDocument/2006/relationships/hyperlink" Target="https://es.wikipedia.org/wiki/Pa%C3%ADses_Bajos" TargetMode="External"/><Relationship Id="rId4" Type="http://schemas.openxmlformats.org/officeDocument/2006/relationships/hyperlink" Target="https://es.wikipedia.org/wiki/Problema_de_los_caminos_m%C3%A1s_cortos" TargetMode="External"/><Relationship Id="rId9" Type="http://schemas.openxmlformats.org/officeDocument/2006/relationships/hyperlink" Target="https://es.wikipedia.org/wiki/Ciencias_de_la_computaci%C3%B3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es.wikipedia.org/wiki/Teor%C3%ADa_de_los_grafos#Grafos_Conexos" TargetMode="External"/><Relationship Id="rId7" Type="http://schemas.openxmlformats.org/officeDocument/2006/relationships/hyperlink" Target="https://es.wikipedia.org/wiki/V%C3%A9rtice_(teor%C3%ADa_de_grafos)"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https://es.wikipedia.org/wiki/%C3%81rbol_(teor%C3%ADa_de_grafos)" TargetMode="External"/><Relationship Id="rId5" Type="http://schemas.openxmlformats.org/officeDocument/2006/relationships/hyperlink" Target="https://es.wikipedia.org/wiki/Subgrafo" TargetMode="External"/><Relationship Id="rId4" Type="http://schemas.openxmlformats.org/officeDocument/2006/relationships/hyperlink" Target="https://es.wikipedia.org/wiki/Grafo#Grafo_no_dirigido"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en.wikipedia.org/wiki/Clustering_coefficient"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en.wikipedia.org/wiki/Modularity_(network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networkx.github.io/documentation/networkx-1.10/reference/algorithms.shortest_paths.html" TargetMode="External"/><Relationship Id="rId2" Type="http://schemas.openxmlformats.org/officeDocument/2006/relationships/slide" Target="../slides/slide136.xml"/><Relationship Id="rId1" Type="http://schemas.openxmlformats.org/officeDocument/2006/relationships/notesMaster" Target="../notesMasters/notesMaster1.xml"/><Relationship Id="rId6" Type="http://schemas.openxmlformats.org/officeDocument/2006/relationships/hyperlink" Target="https://igraph.org/" TargetMode="External"/><Relationship Id="rId5" Type="http://schemas.openxmlformats.org/officeDocument/2006/relationships/hyperlink" Target="http://networkx.github.io/" TargetMode="External"/><Relationship Id="rId4" Type="http://schemas.openxmlformats.org/officeDocument/2006/relationships/hyperlink" Target="https://pypi.org/project/Dijkstar/"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Hoy vamos a hablar un poco de data </a:t>
            </a:r>
            <a:r>
              <a:rPr lang="es-MX" dirty="0" err="1"/>
              <a:t>science</a:t>
            </a: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a:t>
            </a:fld>
            <a:endParaRPr lang="es-UY"/>
          </a:p>
        </p:txBody>
      </p:sp>
    </p:spTree>
    <p:extLst>
      <p:ext uri="{BB962C8B-B14F-4D97-AF65-F5344CB8AC3E}">
        <p14:creationId xmlns:p14="http://schemas.microsoft.com/office/powerpoint/2010/main" val="2333143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13</a:t>
            </a:fld>
            <a:endParaRPr lang="es-UY"/>
          </a:p>
        </p:txBody>
      </p:sp>
    </p:spTree>
    <p:extLst>
      <p:ext uri="{BB962C8B-B14F-4D97-AF65-F5344CB8AC3E}">
        <p14:creationId xmlns:p14="http://schemas.microsoft.com/office/powerpoint/2010/main" val="1751932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Vemos que la cascabel y la boa están cerquita entre si, mucho más que de la rana</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172</a:t>
            </a:fld>
            <a:endParaRPr lang="es-UY"/>
          </a:p>
        </p:txBody>
      </p:sp>
    </p:spTree>
    <p:extLst>
      <p:ext uri="{BB962C8B-B14F-4D97-AF65-F5344CB8AC3E}">
        <p14:creationId xmlns:p14="http://schemas.microsoft.com/office/powerpoint/2010/main" val="17086612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 una cagada porque vemos que la rana y el </a:t>
            </a:r>
            <a:r>
              <a:rPr lang="es-MX" dirty="0" err="1"/>
              <a:t>aligattor</a:t>
            </a:r>
            <a:r>
              <a:rPr lang="es-MX" dirty="0"/>
              <a:t> están muy cerca y no está bueno eso, de hecho de diferencia en 3 de las </a:t>
            </a:r>
            <a:r>
              <a:rPr lang="es-MX" dirty="0" err="1"/>
              <a:t>features</a:t>
            </a:r>
            <a:r>
              <a:rPr lang="es-MX" dirty="0"/>
              <a:t>, coincide sólo en la cantidad de patas. Con la boa se diferencia sólo en 2. Es un problema de ingeniería de </a:t>
            </a:r>
            <a:r>
              <a:rPr lang="es-MX" dirty="0" err="1"/>
              <a:t>features</a:t>
            </a:r>
            <a:r>
              <a:rPr lang="es-MX" dirty="0"/>
              <a:t>, hay que arreglarlo con pesos o con cosas. </a:t>
            </a:r>
          </a:p>
          <a:p>
            <a:r>
              <a:rPr lang="es-MX" dirty="0"/>
              <a:t>Por qué la diferencia entre la cantidad de patas es mucho más importante que si tiene escamas o no.</a:t>
            </a:r>
          </a:p>
          <a:p>
            <a:r>
              <a:rPr lang="es-MX" dirty="0"/>
              <a:t>Podemos hacer que la cantidad de piernas en realidad sea una </a:t>
            </a:r>
            <a:r>
              <a:rPr lang="es-MX" dirty="0" err="1"/>
              <a:t>feature</a:t>
            </a:r>
            <a:r>
              <a:rPr lang="es-MX" dirty="0"/>
              <a:t> binaria del estilo tiene o no tiene piernas.</a:t>
            </a:r>
          </a:p>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173</a:t>
            </a:fld>
            <a:endParaRPr lang="es-UY"/>
          </a:p>
        </p:txBody>
      </p:sp>
    </p:spTree>
    <p:extLst>
      <p:ext uri="{BB962C8B-B14F-4D97-AF65-F5344CB8AC3E}">
        <p14:creationId xmlns:p14="http://schemas.microsoft.com/office/powerpoint/2010/main" val="28183100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Ahora tiene mucho más sentido porque el </a:t>
            </a:r>
            <a:r>
              <a:rPr lang="es-MX" dirty="0" err="1"/>
              <a:t>alligator</a:t>
            </a:r>
            <a:r>
              <a:rPr lang="es-MX" dirty="0"/>
              <a:t> se acerca mucho más a las serpientes</a:t>
            </a:r>
          </a:p>
        </p:txBody>
      </p:sp>
      <p:sp>
        <p:nvSpPr>
          <p:cNvPr id="4" name="Marcador de número de diapositiva 3"/>
          <p:cNvSpPr>
            <a:spLocks noGrp="1"/>
          </p:cNvSpPr>
          <p:nvPr>
            <p:ph type="sldNum" sz="quarter" idx="5"/>
          </p:nvPr>
        </p:nvSpPr>
        <p:spPr/>
        <p:txBody>
          <a:bodyPr/>
          <a:lstStyle/>
          <a:p>
            <a:fld id="{95531866-2BCE-4BAA-A05F-A3610D92D8F9}" type="slidenum">
              <a:rPr lang="es-UY" smtClean="0"/>
              <a:t>174</a:t>
            </a:fld>
            <a:endParaRPr lang="es-UY"/>
          </a:p>
        </p:txBody>
      </p:sp>
    </p:spTree>
    <p:extLst>
      <p:ext uri="{BB962C8B-B14F-4D97-AF65-F5344CB8AC3E}">
        <p14:creationId xmlns:p14="http://schemas.microsoft.com/office/powerpoint/2010/main" val="10527948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Otra forma común de escalar es agarrar al valor más chico y ponerle 0, al valor más grande y ponerle 1 y hacer una interpolación lineal de todo el resto.</a:t>
            </a:r>
          </a:p>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175</a:t>
            </a:fld>
            <a:endParaRPr lang="es-UY"/>
          </a:p>
        </p:txBody>
      </p:sp>
    </p:spTree>
    <p:extLst>
      <p:ext uri="{BB962C8B-B14F-4D97-AF65-F5344CB8AC3E}">
        <p14:creationId xmlns:p14="http://schemas.microsoft.com/office/powerpoint/2010/main" val="32605853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 tengo 100 ejemplos y pongo 100 </a:t>
            </a:r>
            <a:r>
              <a:rPr lang="es-MX" dirty="0" err="1"/>
              <a:t>clusters</a:t>
            </a:r>
            <a:r>
              <a:rPr lang="es-MX" dirty="0"/>
              <a:t>  voy a tener 1 para cada 1 y la distancia va a ser muy buena! </a:t>
            </a:r>
            <a:r>
              <a:rPr lang="es-MX" dirty="0" err="1"/>
              <a:t>jajajjaj</a:t>
            </a:r>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176</a:t>
            </a:fld>
            <a:endParaRPr lang="es-UY"/>
          </a:p>
        </p:txBody>
      </p:sp>
    </p:spTree>
    <p:extLst>
      <p:ext uri="{BB962C8B-B14F-4D97-AF65-F5344CB8AC3E}">
        <p14:creationId xmlns:p14="http://schemas.microsoft.com/office/powerpoint/2010/main" val="8368793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from</a:t>
            </a:r>
            <a:r>
              <a:rPr lang="es-MX" dirty="0"/>
              <a:t> </a:t>
            </a:r>
            <a:r>
              <a:rPr lang="es-MX" dirty="0" err="1"/>
              <a:t>dask_ml.cluster</a:t>
            </a:r>
            <a:r>
              <a:rPr lang="es-MX" dirty="0"/>
              <a:t> </a:t>
            </a:r>
            <a:r>
              <a:rPr lang="es-MX" dirty="0" err="1"/>
              <a:t>import</a:t>
            </a:r>
            <a:r>
              <a:rPr lang="es-MX" dirty="0"/>
              <a:t> </a:t>
            </a:r>
            <a:r>
              <a:rPr lang="es-MX" dirty="0" err="1"/>
              <a:t>KMeans</a:t>
            </a:r>
            <a:endParaRPr lang="es-MX" dirty="0"/>
          </a:p>
          <a:p>
            <a:r>
              <a:rPr lang="es-MX" dirty="0" err="1"/>
              <a:t>from</a:t>
            </a:r>
            <a:r>
              <a:rPr lang="es-MX" dirty="0"/>
              <a:t> PIL </a:t>
            </a:r>
            <a:r>
              <a:rPr lang="es-MX" dirty="0" err="1"/>
              <a:t>import</a:t>
            </a:r>
            <a:r>
              <a:rPr lang="es-MX" dirty="0"/>
              <a:t> </a:t>
            </a:r>
            <a:r>
              <a:rPr lang="es-MX" dirty="0" err="1"/>
              <a:t>Image</a:t>
            </a:r>
            <a:endParaRPr lang="es-MX" dirty="0"/>
          </a:p>
          <a:p>
            <a:r>
              <a:rPr lang="es-MX" dirty="0" err="1"/>
              <a:t>import</a:t>
            </a:r>
            <a:r>
              <a:rPr lang="es-MX" dirty="0"/>
              <a:t> </a:t>
            </a:r>
            <a:r>
              <a:rPr lang="es-MX" dirty="0" err="1"/>
              <a:t>numpy</a:t>
            </a:r>
            <a:r>
              <a:rPr lang="es-MX" dirty="0"/>
              <a:t> as </a:t>
            </a:r>
            <a:r>
              <a:rPr lang="es-MX" dirty="0" err="1"/>
              <a:t>np</a:t>
            </a:r>
            <a:endParaRPr lang="es-MX" dirty="0"/>
          </a:p>
          <a:p>
            <a:r>
              <a:rPr lang="es-MX" dirty="0" err="1"/>
              <a:t>import</a:t>
            </a:r>
            <a:r>
              <a:rPr lang="es-MX" dirty="0"/>
              <a:t> time</a:t>
            </a:r>
          </a:p>
          <a:p>
            <a:endParaRPr lang="es-MX" dirty="0"/>
          </a:p>
          <a:p>
            <a:r>
              <a:rPr lang="es-MX" dirty="0" err="1"/>
              <a:t>def</a:t>
            </a:r>
            <a:r>
              <a:rPr lang="es-MX" dirty="0"/>
              <a:t> </a:t>
            </a:r>
            <a:r>
              <a:rPr lang="es-MX" dirty="0" err="1"/>
              <a:t>vector_of_pixels</a:t>
            </a:r>
            <a:r>
              <a:rPr lang="es-MX" dirty="0"/>
              <a:t>(</a:t>
            </a:r>
            <a:r>
              <a:rPr lang="es-MX" dirty="0" err="1"/>
              <a:t>np_im</a:t>
            </a:r>
            <a:r>
              <a:rPr lang="es-MX" dirty="0"/>
              <a:t>):</a:t>
            </a:r>
          </a:p>
          <a:p>
            <a:r>
              <a:rPr lang="es-MX" dirty="0"/>
              <a:t>    </a:t>
            </a:r>
            <a:r>
              <a:rPr lang="es-MX" dirty="0" err="1"/>
              <a:t>pixels</a:t>
            </a:r>
            <a:r>
              <a:rPr lang="es-MX" dirty="0"/>
              <a:t> = []</a:t>
            </a:r>
          </a:p>
          <a:p>
            <a:r>
              <a:rPr lang="es-MX" dirty="0"/>
              <a:t>    </a:t>
            </a:r>
            <a:r>
              <a:rPr lang="es-MX" dirty="0" err="1"/>
              <a:t>for</a:t>
            </a:r>
            <a:r>
              <a:rPr lang="es-MX" dirty="0"/>
              <a:t> </a:t>
            </a:r>
            <a:r>
              <a:rPr lang="es-MX" dirty="0" err="1"/>
              <a:t>row</a:t>
            </a:r>
            <a:r>
              <a:rPr lang="es-MX" dirty="0"/>
              <a:t> in </a:t>
            </a:r>
            <a:r>
              <a:rPr lang="es-MX" dirty="0" err="1"/>
              <a:t>np_im</a:t>
            </a:r>
            <a:r>
              <a:rPr lang="es-MX" dirty="0"/>
              <a:t>:</a:t>
            </a:r>
          </a:p>
          <a:p>
            <a:r>
              <a:rPr lang="es-MX" dirty="0"/>
              <a:t>        </a:t>
            </a:r>
            <a:r>
              <a:rPr lang="es-MX" dirty="0" err="1"/>
              <a:t>for</a:t>
            </a:r>
            <a:r>
              <a:rPr lang="es-MX" dirty="0"/>
              <a:t> pixel in </a:t>
            </a:r>
            <a:r>
              <a:rPr lang="es-MX" dirty="0" err="1"/>
              <a:t>row</a:t>
            </a:r>
            <a:r>
              <a:rPr lang="es-MX" dirty="0"/>
              <a:t>:</a:t>
            </a:r>
          </a:p>
          <a:p>
            <a:r>
              <a:rPr lang="es-MX" dirty="0"/>
              <a:t>            </a:t>
            </a:r>
            <a:r>
              <a:rPr lang="es-MX" dirty="0" err="1"/>
              <a:t>pixels.append</a:t>
            </a:r>
            <a:r>
              <a:rPr lang="es-MX" dirty="0"/>
              <a:t>(pixel)</a:t>
            </a:r>
          </a:p>
          <a:p>
            <a:r>
              <a:rPr lang="es-MX" dirty="0"/>
              <a:t>    </a:t>
            </a:r>
            <a:r>
              <a:rPr lang="es-MX" dirty="0" err="1"/>
              <a:t>return</a:t>
            </a:r>
            <a:r>
              <a:rPr lang="es-MX" dirty="0"/>
              <a:t> </a:t>
            </a:r>
            <a:r>
              <a:rPr lang="es-MX" dirty="0" err="1"/>
              <a:t>np.asarray</a:t>
            </a:r>
            <a:r>
              <a:rPr lang="es-MX" dirty="0"/>
              <a:t>(</a:t>
            </a:r>
            <a:r>
              <a:rPr lang="es-MX" dirty="0" err="1"/>
              <a:t>pixels</a:t>
            </a:r>
            <a:r>
              <a:rPr lang="es-MX" dirty="0"/>
              <a:t>)</a:t>
            </a:r>
          </a:p>
          <a:p>
            <a:endParaRPr lang="es-MX" dirty="0"/>
          </a:p>
          <a:p>
            <a:r>
              <a:rPr lang="es-MX" dirty="0" err="1"/>
              <a:t>def</a:t>
            </a:r>
            <a:r>
              <a:rPr lang="es-MX" dirty="0"/>
              <a:t> </a:t>
            </a:r>
            <a:r>
              <a:rPr lang="es-MX" dirty="0" err="1"/>
              <a:t>pixels_from_path</a:t>
            </a:r>
            <a:r>
              <a:rPr lang="es-MX" dirty="0"/>
              <a:t>(</a:t>
            </a:r>
            <a:r>
              <a:rPr lang="es-MX" dirty="0" err="1"/>
              <a:t>file_path</a:t>
            </a:r>
            <a:r>
              <a:rPr lang="es-MX" dirty="0"/>
              <a:t>):</a:t>
            </a:r>
          </a:p>
          <a:p>
            <a:r>
              <a:rPr lang="es-MX" dirty="0"/>
              <a:t>    </a:t>
            </a:r>
            <a:r>
              <a:rPr lang="es-MX" dirty="0" err="1"/>
              <a:t>im</a:t>
            </a:r>
            <a:r>
              <a:rPr lang="es-MX" dirty="0"/>
              <a:t> = </a:t>
            </a:r>
            <a:r>
              <a:rPr lang="es-MX" dirty="0" err="1"/>
              <a:t>Image.open</a:t>
            </a:r>
            <a:r>
              <a:rPr lang="es-MX" dirty="0"/>
              <a:t>(</a:t>
            </a:r>
            <a:r>
              <a:rPr lang="es-MX" dirty="0" err="1"/>
              <a:t>file_path</a:t>
            </a:r>
            <a:r>
              <a:rPr lang="es-MX" dirty="0"/>
              <a:t>)</a:t>
            </a:r>
          </a:p>
          <a:p>
            <a:r>
              <a:rPr lang="es-MX" dirty="0"/>
              <a:t>    </a:t>
            </a:r>
            <a:r>
              <a:rPr lang="es-MX" dirty="0" err="1"/>
              <a:t>np_im</a:t>
            </a:r>
            <a:r>
              <a:rPr lang="es-MX" dirty="0"/>
              <a:t> = </a:t>
            </a:r>
            <a:r>
              <a:rPr lang="es-MX" dirty="0" err="1"/>
              <a:t>np.array</a:t>
            </a:r>
            <a:r>
              <a:rPr lang="es-MX" dirty="0"/>
              <a:t>(</a:t>
            </a:r>
            <a:r>
              <a:rPr lang="es-MX" dirty="0" err="1"/>
              <a:t>im</a:t>
            </a:r>
            <a:r>
              <a:rPr lang="es-MX" dirty="0"/>
              <a:t>)</a:t>
            </a:r>
          </a:p>
          <a:p>
            <a:r>
              <a:rPr lang="es-MX" dirty="0"/>
              <a:t>    </a:t>
            </a:r>
            <a:r>
              <a:rPr lang="es-MX" dirty="0" err="1"/>
              <a:t>return</a:t>
            </a:r>
            <a:r>
              <a:rPr lang="es-MX" dirty="0"/>
              <a:t> </a:t>
            </a:r>
            <a:r>
              <a:rPr lang="es-MX" dirty="0" err="1"/>
              <a:t>np_im</a:t>
            </a:r>
            <a:endParaRPr lang="es-MX" dirty="0"/>
          </a:p>
          <a:p>
            <a:endParaRPr lang="es-MX" dirty="0"/>
          </a:p>
          <a:p>
            <a:r>
              <a:rPr lang="es-MX" dirty="0" err="1"/>
              <a:t>def</a:t>
            </a:r>
            <a:r>
              <a:rPr lang="es-MX" dirty="0"/>
              <a:t> </a:t>
            </a:r>
            <a:r>
              <a:rPr lang="es-MX" dirty="0" err="1"/>
              <a:t>clustered_pixels</a:t>
            </a:r>
            <a:r>
              <a:rPr lang="es-MX" dirty="0"/>
              <a:t>(</a:t>
            </a:r>
            <a:r>
              <a:rPr lang="es-MX" dirty="0" err="1"/>
              <a:t>x_fit</a:t>
            </a:r>
            <a:r>
              <a:rPr lang="es-MX" dirty="0"/>
              <a:t>, </a:t>
            </a:r>
            <a:r>
              <a:rPr lang="es-MX" dirty="0" err="1"/>
              <a:t>pixels</a:t>
            </a:r>
            <a:r>
              <a:rPr lang="es-MX" dirty="0"/>
              <a:t>):</a:t>
            </a:r>
          </a:p>
          <a:p>
            <a:r>
              <a:rPr lang="es-MX" dirty="0"/>
              <a:t>    </a:t>
            </a:r>
            <a:r>
              <a:rPr lang="es-MX" dirty="0" err="1"/>
              <a:t>labels</a:t>
            </a:r>
            <a:r>
              <a:rPr lang="es-MX" dirty="0"/>
              <a:t> = </a:t>
            </a:r>
            <a:r>
              <a:rPr lang="es-MX" dirty="0" err="1"/>
              <a:t>x_fit.predict</a:t>
            </a:r>
            <a:r>
              <a:rPr lang="es-MX" dirty="0"/>
              <a:t>(</a:t>
            </a:r>
            <a:r>
              <a:rPr lang="es-MX" dirty="0" err="1"/>
              <a:t>pixels</a:t>
            </a:r>
            <a:r>
              <a:rPr lang="es-MX" dirty="0"/>
              <a:t>).compute()</a:t>
            </a:r>
          </a:p>
          <a:p>
            <a:r>
              <a:rPr lang="es-MX" dirty="0"/>
              <a:t>    </a:t>
            </a:r>
            <a:r>
              <a:rPr lang="es-MX" dirty="0" err="1"/>
              <a:t>print</a:t>
            </a:r>
            <a:r>
              <a:rPr lang="es-MX" dirty="0"/>
              <a:t>(</a:t>
            </a:r>
            <a:r>
              <a:rPr lang="es-MX" dirty="0" err="1"/>
              <a:t>labels.shape</a:t>
            </a:r>
            <a:r>
              <a:rPr lang="es-MX" dirty="0"/>
              <a:t>)</a:t>
            </a:r>
          </a:p>
          <a:p>
            <a:r>
              <a:rPr lang="es-MX" dirty="0"/>
              <a:t>    res= </a:t>
            </a:r>
            <a:r>
              <a:rPr lang="es-MX" dirty="0" err="1"/>
              <a:t>x_fit.cluster_centers</a:t>
            </a:r>
            <a:r>
              <a:rPr lang="es-MX" dirty="0"/>
              <a:t>_[</a:t>
            </a:r>
            <a:r>
              <a:rPr lang="es-MX" dirty="0" err="1"/>
              <a:t>labels</a:t>
            </a:r>
            <a:r>
              <a:rPr lang="es-MX" dirty="0"/>
              <a:t>] </a:t>
            </a:r>
          </a:p>
          <a:p>
            <a:r>
              <a:rPr lang="es-MX" dirty="0"/>
              <a:t>    </a:t>
            </a:r>
            <a:r>
              <a:rPr lang="es-MX" dirty="0" err="1"/>
              <a:t>print</a:t>
            </a:r>
            <a:r>
              <a:rPr lang="es-MX" dirty="0"/>
              <a:t>(</a:t>
            </a:r>
            <a:r>
              <a:rPr lang="es-MX" dirty="0" err="1"/>
              <a:t>res.shape</a:t>
            </a:r>
            <a:r>
              <a:rPr lang="es-MX" dirty="0"/>
              <a:t>)</a:t>
            </a:r>
          </a:p>
          <a:p>
            <a:r>
              <a:rPr lang="es-MX" dirty="0"/>
              <a:t>    </a:t>
            </a:r>
            <a:r>
              <a:rPr lang="es-MX" dirty="0" err="1"/>
              <a:t>return</a:t>
            </a:r>
            <a:r>
              <a:rPr lang="es-MX" dirty="0"/>
              <a:t> res</a:t>
            </a:r>
          </a:p>
          <a:p>
            <a:endParaRPr lang="es-MX" dirty="0"/>
          </a:p>
          <a:p>
            <a:r>
              <a:rPr lang="es-MX" dirty="0" err="1"/>
              <a:t>def</a:t>
            </a:r>
            <a:r>
              <a:rPr lang="es-MX" dirty="0"/>
              <a:t> </a:t>
            </a:r>
            <a:r>
              <a:rPr lang="es-MX" dirty="0" err="1"/>
              <a:t>reshape_pixels</a:t>
            </a:r>
            <a:r>
              <a:rPr lang="es-MX" dirty="0"/>
              <a:t>(</a:t>
            </a:r>
            <a:r>
              <a:rPr lang="es-MX" dirty="0" err="1"/>
              <a:t>pixels</a:t>
            </a:r>
            <a:r>
              <a:rPr lang="es-MX" dirty="0"/>
              <a:t>, </a:t>
            </a:r>
            <a:r>
              <a:rPr lang="es-MX" dirty="0" err="1"/>
              <a:t>width</a:t>
            </a:r>
            <a:r>
              <a:rPr lang="es-MX" dirty="0"/>
              <a:t>, </a:t>
            </a:r>
            <a:r>
              <a:rPr lang="es-MX" dirty="0" err="1"/>
              <a:t>height</a:t>
            </a:r>
            <a:r>
              <a:rPr lang="es-MX" dirty="0"/>
              <a:t>):</a:t>
            </a:r>
          </a:p>
          <a:p>
            <a:r>
              <a:rPr lang="es-MX" dirty="0"/>
              <a:t>    </a:t>
            </a:r>
            <a:r>
              <a:rPr lang="es-MX" dirty="0" err="1"/>
              <a:t>resulting_pixels</a:t>
            </a:r>
            <a:r>
              <a:rPr lang="es-MX" dirty="0"/>
              <a:t> = [[] </a:t>
            </a:r>
            <a:r>
              <a:rPr lang="es-MX" dirty="0" err="1"/>
              <a:t>for</a:t>
            </a:r>
            <a:r>
              <a:rPr lang="es-MX" dirty="0"/>
              <a:t> _ in </a:t>
            </a:r>
            <a:r>
              <a:rPr lang="es-MX" dirty="0" err="1"/>
              <a:t>range</a:t>
            </a:r>
            <a:r>
              <a:rPr lang="es-MX" dirty="0"/>
              <a:t>(</a:t>
            </a:r>
            <a:r>
              <a:rPr lang="es-MX" dirty="0" err="1"/>
              <a:t>height</a:t>
            </a:r>
            <a:r>
              <a:rPr lang="es-MX" dirty="0"/>
              <a:t>)]</a:t>
            </a:r>
          </a:p>
          <a:p>
            <a:r>
              <a:rPr lang="es-MX" dirty="0"/>
              <a:t>    </a:t>
            </a:r>
            <a:r>
              <a:rPr lang="es-MX" dirty="0" err="1"/>
              <a:t>for</a:t>
            </a:r>
            <a:r>
              <a:rPr lang="es-MX" dirty="0"/>
              <a:t> i in </a:t>
            </a:r>
            <a:r>
              <a:rPr lang="es-MX" dirty="0" err="1"/>
              <a:t>range</a:t>
            </a:r>
            <a:r>
              <a:rPr lang="es-MX" dirty="0"/>
              <a:t>(</a:t>
            </a:r>
            <a:r>
              <a:rPr lang="es-MX" dirty="0" err="1"/>
              <a:t>height</a:t>
            </a:r>
            <a:r>
              <a:rPr lang="es-MX" dirty="0"/>
              <a:t>):</a:t>
            </a:r>
          </a:p>
          <a:p>
            <a:r>
              <a:rPr lang="es-MX" dirty="0"/>
              <a:t>        </a:t>
            </a:r>
            <a:r>
              <a:rPr lang="es-MX" dirty="0" err="1"/>
              <a:t>for</a:t>
            </a:r>
            <a:r>
              <a:rPr lang="es-MX" dirty="0"/>
              <a:t> j in </a:t>
            </a:r>
            <a:r>
              <a:rPr lang="es-MX" dirty="0" err="1"/>
              <a:t>range</a:t>
            </a:r>
            <a:r>
              <a:rPr lang="es-MX" dirty="0"/>
              <a:t>(</a:t>
            </a:r>
            <a:r>
              <a:rPr lang="es-MX" dirty="0" err="1"/>
              <a:t>width</a:t>
            </a:r>
            <a:r>
              <a:rPr lang="es-MX" dirty="0"/>
              <a:t>):</a:t>
            </a:r>
          </a:p>
          <a:p>
            <a:r>
              <a:rPr lang="es-MX" dirty="0"/>
              <a:t>            </a:t>
            </a:r>
            <a:r>
              <a:rPr lang="es-MX" dirty="0" err="1"/>
              <a:t>resulting_pixels</a:t>
            </a:r>
            <a:r>
              <a:rPr lang="es-MX" dirty="0"/>
              <a:t>[i].</a:t>
            </a:r>
            <a:r>
              <a:rPr lang="es-MX" dirty="0" err="1"/>
              <a:t>append</a:t>
            </a:r>
            <a:r>
              <a:rPr lang="es-MX" dirty="0"/>
              <a:t>(</a:t>
            </a:r>
            <a:r>
              <a:rPr lang="es-MX" dirty="0" err="1"/>
              <a:t>pixels</a:t>
            </a:r>
            <a:r>
              <a:rPr lang="es-MX" dirty="0"/>
              <a:t>[</a:t>
            </a:r>
            <a:r>
              <a:rPr lang="es-MX" dirty="0" err="1"/>
              <a:t>width</a:t>
            </a:r>
            <a:r>
              <a:rPr lang="es-MX" dirty="0"/>
              <a:t>*</a:t>
            </a:r>
            <a:r>
              <a:rPr lang="es-MX" dirty="0" err="1"/>
              <a:t>i+j</a:t>
            </a:r>
            <a:r>
              <a:rPr lang="es-MX" dirty="0"/>
              <a:t>])</a:t>
            </a:r>
          </a:p>
          <a:p>
            <a:r>
              <a:rPr lang="es-MX" dirty="0"/>
              <a:t>    </a:t>
            </a:r>
            <a:r>
              <a:rPr lang="es-MX" dirty="0" err="1"/>
              <a:t>return</a:t>
            </a:r>
            <a:r>
              <a:rPr lang="es-MX" dirty="0"/>
              <a:t> </a:t>
            </a:r>
            <a:r>
              <a:rPr lang="es-MX" dirty="0" err="1"/>
              <a:t>np.asarray</a:t>
            </a:r>
            <a:r>
              <a:rPr lang="es-MX" dirty="0"/>
              <a:t>(</a:t>
            </a:r>
            <a:r>
              <a:rPr lang="es-MX" dirty="0" err="1"/>
              <a:t>resulting_pixels</a:t>
            </a:r>
            <a:r>
              <a:rPr lang="es-MX" dirty="0"/>
              <a:t>)</a:t>
            </a:r>
          </a:p>
          <a:p>
            <a:endParaRPr lang="es-MX" dirty="0"/>
          </a:p>
          <a:p>
            <a:r>
              <a:rPr lang="es-MX" dirty="0" err="1"/>
              <a:t>def</a:t>
            </a:r>
            <a:r>
              <a:rPr lang="es-MX" dirty="0"/>
              <a:t> </a:t>
            </a:r>
            <a:r>
              <a:rPr lang="es-MX" dirty="0" err="1"/>
              <a:t>save_image</a:t>
            </a:r>
            <a:r>
              <a:rPr lang="es-MX" dirty="0"/>
              <a:t>(</a:t>
            </a:r>
            <a:r>
              <a:rPr lang="es-MX" dirty="0" err="1"/>
              <a:t>clust_pixels</a:t>
            </a:r>
            <a:r>
              <a:rPr lang="es-MX" dirty="0"/>
              <a:t>):</a:t>
            </a:r>
          </a:p>
          <a:p>
            <a:r>
              <a:rPr lang="es-MX" dirty="0"/>
              <a:t>    </a:t>
            </a:r>
            <a:r>
              <a:rPr lang="es-MX" dirty="0" err="1"/>
              <a:t>img</a:t>
            </a:r>
            <a:r>
              <a:rPr lang="es-MX" dirty="0"/>
              <a:t> = </a:t>
            </a:r>
            <a:r>
              <a:rPr lang="es-MX" dirty="0" err="1"/>
              <a:t>Image.fromarray</a:t>
            </a:r>
            <a:r>
              <a:rPr lang="es-MX" dirty="0"/>
              <a:t>(</a:t>
            </a:r>
            <a:r>
              <a:rPr lang="es-MX" dirty="0" err="1"/>
              <a:t>clust_pixels</a:t>
            </a:r>
            <a:r>
              <a:rPr lang="es-MX" dirty="0"/>
              <a:t>, 'RGB')</a:t>
            </a:r>
          </a:p>
          <a:p>
            <a:r>
              <a:rPr lang="es-MX" dirty="0"/>
              <a:t>    </a:t>
            </a:r>
            <a:r>
              <a:rPr lang="es-MX" dirty="0" err="1"/>
              <a:t>img.save</a:t>
            </a:r>
            <a:r>
              <a:rPr lang="es-MX" dirty="0"/>
              <a:t>(</a:t>
            </a:r>
            <a:r>
              <a:rPr lang="es-MX" dirty="0" err="1"/>
              <a:t>file_path</a:t>
            </a:r>
            <a:r>
              <a:rPr lang="es-MX" dirty="0"/>
              <a:t>[:-4]+'.'+</a:t>
            </a:r>
            <a:r>
              <a:rPr lang="es-MX" dirty="0" err="1"/>
              <a:t>str</a:t>
            </a:r>
            <a:r>
              <a:rPr lang="es-MX" dirty="0"/>
              <a:t>(k)+'.</a:t>
            </a:r>
            <a:r>
              <a:rPr lang="es-MX" dirty="0" err="1"/>
              <a:t>jpg</a:t>
            </a:r>
            <a:r>
              <a:rPr lang="es-MX" dirty="0"/>
              <a:t>')</a:t>
            </a:r>
          </a:p>
          <a:p>
            <a:r>
              <a:rPr lang="es-MX" dirty="0"/>
              <a:t>    </a:t>
            </a:r>
            <a:r>
              <a:rPr lang="es-MX" dirty="0" err="1"/>
              <a:t>img.show</a:t>
            </a:r>
            <a:r>
              <a:rPr lang="es-MX" dirty="0"/>
              <a:t>()</a:t>
            </a:r>
          </a:p>
          <a:p>
            <a:endParaRPr lang="es-MX" dirty="0"/>
          </a:p>
          <a:p>
            <a:r>
              <a:rPr lang="es-MX" dirty="0" err="1"/>
              <a:t>def</a:t>
            </a:r>
            <a:r>
              <a:rPr lang="es-MX" dirty="0"/>
              <a:t> </a:t>
            </a:r>
            <a:r>
              <a:rPr lang="es-MX" dirty="0" err="1"/>
              <a:t>compress_image</a:t>
            </a:r>
            <a:r>
              <a:rPr lang="es-MX" dirty="0"/>
              <a:t>(</a:t>
            </a:r>
            <a:r>
              <a:rPr lang="es-MX" dirty="0" err="1"/>
              <a:t>file_path</a:t>
            </a:r>
            <a:r>
              <a:rPr lang="es-MX" dirty="0"/>
              <a:t>, k):</a:t>
            </a:r>
          </a:p>
          <a:p>
            <a:r>
              <a:rPr lang="es-MX" dirty="0"/>
              <a:t>    </a:t>
            </a:r>
            <a:r>
              <a:rPr lang="es-MX" dirty="0" err="1"/>
              <a:t>np_im</a:t>
            </a:r>
            <a:r>
              <a:rPr lang="es-MX" dirty="0"/>
              <a:t> = </a:t>
            </a:r>
            <a:r>
              <a:rPr lang="es-MX" dirty="0" err="1"/>
              <a:t>pixels_from_path</a:t>
            </a:r>
            <a:r>
              <a:rPr lang="es-MX" dirty="0"/>
              <a:t>(</a:t>
            </a:r>
            <a:r>
              <a:rPr lang="es-MX" dirty="0" err="1"/>
              <a:t>file_path</a:t>
            </a:r>
            <a:r>
              <a:rPr lang="es-MX" dirty="0"/>
              <a:t>)</a:t>
            </a:r>
          </a:p>
          <a:p>
            <a:r>
              <a:rPr lang="es-MX" dirty="0"/>
              <a:t>    </a:t>
            </a:r>
            <a:r>
              <a:rPr lang="es-MX" dirty="0" err="1"/>
              <a:t>x,y</a:t>
            </a:r>
            <a:r>
              <a:rPr lang="es-MX" dirty="0"/>
              <a:t> = </a:t>
            </a:r>
            <a:r>
              <a:rPr lang="es-MX" dirty="0" err="1"/>
              <a:t>np_im.shape</a:t>
            </a:r>
            <a:r>
              <a:rPr lang="es-MX" dirty="0"/>
              <a:t>[0],</a:t>
            </a:r>
            <a:r>
              <a:rPr lang="es-MX" dirty="0" err="1"/>
              <a:t>np_im.shape</a:t>
            </a:r>
            <a:r>
              <a:rPr lang="es-MX" dirty="0"/>
              <a:t>[1]</a:t>
            </a:r>
          </a:p>
          <a:p>
            <a:r>
              <a:rPr lang="es-MX" dirty="0"/>
              <a:t>    </a:t>
            </a:r>
            <a:r>
              <a:rPr lang="es-MX" dirty="0" err="1"/>
              <a:t>pixels</a:t>
            </a:r>
            <a:r>
              <a:rPr lang="es-MX" dirty="0"/>
              <a:t> = </a:t>
            </a:r>
            <a:r>
              <a:rPr lang="es-MX" dirty="0" err="1"/>
              <a:t>vector_of_pixels</a:t>
            </a:r>
            <a:r>
              <a:rPr lang="es-MX" dirty="0"/>
              <a:t>(</a:t>
            </a:r>
            <a:r>
              <a:rPr lang="es-MX" dirty="0" err="1"/>
              <a:t>np_im</a:t>
            </a:r>
            <a:r>
              <a:rPr lang="es-MX" dirty="0"/>
              <a:t>)</a:t>
            </a:r>
          </a:p>
          <a:p>
            <a:r>
              <a:rPr lang="es-MX" dirty="0"/>
              <a:t>    km = </a:t>
            </a:r>
            <a:r>
              <a:rPr lang="es-MX" dirty="0" err="1"/>
              <a:t>KMeans</a:t>
            </a:r>
            <a:r>
              <a:rPr lang="es-MX" dirty="0"/>
              <a:t>(</a:t>
            </a:r>
            <a:r>
              <a:rPr lang="es-MX" dirty="0" err="1"/>
              <a:t>n_clusters</a:t>
            </a:r>
            <a:r>
              <a:rPr lang="es-MX" dirty="0"/>
              <a:t>=k)</a:t>
            </a:r>
          </a:p>
          <a:p>
            <a:r>
              <a:rPr lang="es-MX" dirty="0"/>
              <a:t>    </a:t>
            </a:r>
            <a:r>
              <a:rPr lang="es-MX" dirty="0" err="1"/>
              <a:t>x_fit</a:t>
            </a:r>
            <a:r>
              <a:rPr lang="es-MX" dirty="0"/>
              <a:t> = </a:t>
            </a:r>
            <a:r>
              <a:rPr lang="es-MX" dirty="0" err="1"/>
              <a:t>km.fit</a:t>
            </a:r>
            <a:r>
              <a:rPr lang="es-MX" dirty="0"/>
              <a:t>(</a:t>
            </a:r>
            <a:r>
              <a:rPr lang="es-MX" dirty="0" err="1"/>
              <a:t>pixels</a:t>
            </a:r>
            <a:r>
              <a:rPr lang="es-MX" dirty="0"/>
              <a:t>)</a:t>
            </a:r>
          </a:p>
          <a:p>
            <a:r>
              <a:rPr lang="es-MX" dirty="0"/>
              <a:t>    </a:t>
            </a:r>
            <a:r>
              <a:rPr lang="es-MX" dirty="0" err="1"/>
              <a:t>clust_pixels</a:t>
            </a:r>
            <a:r>
              <a:rPr lang="es-MX" dirty="0"/>
              <a:t> = </a:t>
            </a:r>
            <a:r>
              <a:rPr lang="es-MX" dirty="0" err="1"/>
              <a:t>clustered_pixels</a:t>
            </a:r>
            <a:r>
              <a:rPr lang="es-MX" dirty="0"/>
              <a:t>(</a:t>
            </a:r>
            <a:r>
              <a:rPr lang="es-MX" dirty="0" err="1"/>
              <a:t>x_fit</a:t>
            </a:r>
            <a:r>
              <a:rPr lang="es-MX" dirty="0"/>
              <a:t>, </a:t>
            </a:r>
            <a:r>
              <a:rPr lang="es-MX" dirty="0" err="1"/>
              <a:t>pixels</a:t>
            </a:r>
            <a:r>
              <a:rPr lang="es-MX" dirty="0"/>
              <a:t>)</a:t>
            </a:r>
          </a:p>
          <a:p>
            <a:r>
              <a:rPr lang="es-MX" dirty="0"/>
              <a:t>    </a:t>
            </a:r>
            <a:r>
              <a:rPr lang="es-MX" dirty="0" err="1"/>
              <a:t>x_floor</a:t>
            </a:r>
            <a:r>
              <a:rPr lang="es-MX" dirty="0"/>
              <a:t> = </a:t>
            </a:r>
            <a:r>
              <a:rPr lang="es-MX" dirty="0" err="1"/>
              <a:t>reshape_pixels</a:t>
            </a:r>
            <a:r>
              <a:rPr lang="es-MX" dirty="0"/>
              <a:t>(</a:t>
            </a:r>
            <a:r>
              <a:rPr lang="es-MX" dirty="0" err="1"/>
              <a:t>clust_pixels</a:t>
            </a:r>
            <a:r>
              <a:rPr lang="es-MX" dirty="0"/>
              <a:t>, y, x)</a:t>
            </a:r>
          </a:p>
          <a:p>
            <a:r>
              <a:rPr lang="es-MX" dirty="0"/>
              <a:t>    </a:t>
            </a:r>
            <a:r>
              <a:rPr lang="es-MX" dirty="0" err="1"/>
              <a:t>save_image</a:t>
            </a:r>
            <a:r>
              <a:rPr lang="es-MX" dirty="0"/>
              <a:t>(</a:t>
            </a:r>
            <a:r>
              <a:rPr lang="es-MX" dirty="0" err="1"/>
              <a:t>x_floor</a:t>
            </a:r>
            <a:r>
              <a:rPr lang="es-MX" dirty="0"/>
              <a:t>)</a:t>
            </a:r>
          </a:p>
          <a:p>
            <a:r>
              <a:rPr lang="es-MX" dirty="0"/>
              <a:t>    </a:t>
            </a:r>
            <a:r>
              <a:rPr lang="es-MX" dirty="0" err="1"/>
              <a:t>return</a:t>
            </a:r>
            <a:r>
              <a:rPr lang="es-MX" dirty="0"/>
              <a:t> </a:t>
            </a:r>
            <a:r>
              <a:rPr lang="es-MX" dirty="0" err="1"/>
              <a:t>pixels</a:t>
            </a:r>
            <a:endParaRPr lang="es-MX" dirty="0"/>
          </a:p>
          <a:p>
            <a:endParaRPr lang="es-MX" dirty="0"/>
          </a:p>
          <a:p>
            <a:r>
              <a:rPr lang="es-MX" dirty="0" err="1"/>
              <a:t>file_path</a:t>
            </a:r>
            <a:r>
              <a:rPr lang="es-MX" dirty="0"/>
              <a:t> = "hector_Cotelo.jpg"</a:t>
            </a:r>
          </a:p>
          <a:p>
            <a:r>
              <a:rPr lang="es-MX" dirty="0"/>
              <a:t>k = 24</a:t>
            </a:r>
          </a:p>
          <a:p>
            <a:r>
              <a:rPr lang="es-MX" dirty="0" err="1"/>
              <a:t>start</a:t>
            </a:r>
            <a:r>
              <a:rPr lang="es-MX" dirty="0"/>
              <a:t> = </a:t>
            </a:r>
            <a:r>
              <a:rPr lang="es-MX" dirty="0" err="1"/>
              <a:t>time.time</a:t>
            </a:r>
            <a:r>
              <a:rPr lang="es-MX" dirty="0"/>
              <a:t>()</a:t>
            </a:r>
          </a:p>
          <a:p>
            <a:r>
              <a:rPr lang="es-MX" dirty="0" err="1"/>
              <a:t>clust_pixels</a:t>
            </a:r>
            <a:r>
              <a:rPr lang="es-MX" dirty="0"/>
              <a:t> = </a:t>
            </a:r>
            <a:r>
              <a:rPr lang="es-MX" dirty="0" err="1"/>
              <a:t>compress_image</a:t>
            </a:r>
            <a:r>
              <a:rPr lang="es-MX" dirty="0"/>
              <a:t>(</a:t>
            </a:r>
            <a:r>
              <a:rPr lang="es-MX" dirty="0" err="1"/>
              <a:t>file_path</a:t>
            </a:r>
            <a:r>
              <a:rPr lang="es-MX" dirty="0"/>
              <a:t>, k)</a:t>
            </a:r>
          </a:p>
          <a:p>
            <a:r>
              <a:rPr lang="es-MX" dirty="0" err="1"/>
              <a:t>end</a:t>
            </a:r>
            <a:r>
              <a:rPr lang="es-MX" dirty="0"/>
              <a:t> = </a:t>
            </a:r>
            <a:r>
              <a:rPr lang="es-MX" dirty="0" err="1"/>
              <a:t>time.time</a:t>
            </a:r>
            <a:r>
              <a:rPr lang="es-MX" dirty="0"/>
              <a:t>()</a:t>
            </a:r>
          </a:p>
          <a:p>
            <a:r>
              <a:rPr lang="es-MX" dirty="0" err="1"/>
              <a:t>end</a:t>
            </a:r>
            <a:r>
              <a:rPr lang="es-MX" dirty="0"/>
              <a:t> - </a:t>
            </a:r>
            <a:r>
              <a:rPr lang="es-MX" dirty="0" err="1"/>
              <a:t>start</a:t>
            </a:r>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177</a:t>
            </a:fld>
            <a:endParaRPr lang="es-UY"/>
          </a:p>
        </p:txBody>
      </p:sp>
    </p:spTree>
    <p:extLst>
      <p:ext uri="{BB962C8B-B14F-4D97-AF65-F5344CB8AC3E}">
        <p14:creationId xmlns:p14="http://schemas.microsoft.com/office/powerpoint/2010/main" val="24929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¿Cuál es la probabilidad de que me levante en hora y llegue al trabajo si está soleado? ¿y si está lluvioso?</a:t>
            </a:r>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14</a:t>
            </a:fld>
            <a:endParaRPr lang="es-UY"/>
          </a:p>
        </p:txBody>
      </p:sp>
    </p:spTree>
    <p:extLst>
      <p:ext uri="{BB962C8B-B14F-4D97-AF65-F5344CB8AC3E}">
        <p14:creationId xmlns:p14="http://schemas.microsoft.com/office/powerpoint/2010/main" val="1061436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Deja de ser independiente!!!</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24</a:t>
            </a:fld>
            <a:endParaRPr lang="es-UY"/>
          </a:p>
        </p:txBody>
      </p:sp>
    </p:spTree>
    <p:extLst>
      <p:ext uri="{BB962C8B-B14F-4D97-AF65-F5344CB8AC3E}">
        <p14:creationId xmlns:p14="http://schemas.microsoft.com/office/powerpoint/2010/main" val="358702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Basta de estas cosas aburridísimas, hagamos algo más divertido, pongamos las manos en la masa!</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27</a:t>
            </a:fld>
            <a:endParaRPr lang="es-UY"/>
          </a:p>
        </p:txBody>
      </p:sp>
    </p:spTree>
    <p:extLst>
      <p:ext uri="{BB962C8B-B14F-4D97-AF65-F5344CB8AC3E}">
        <p14:creationId xmlns:p14="http://schemas.microsoft.com/office/powerpoint/2010/main" val="293219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ability to start in personal workspaces/sandboxes and promote content to the system of record.</a:t>
            </a:r>
            <a:endParaRPr lang="es-UY" dirty="0"/>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28</a:t>
            </a:fld>
            <a:endParaRPr lang="es-UY"/>
          </a:p>
        </p:txBody>
      </p:sp>
    </p:spTree>
    <p:extLst>
      <p:ext uri="{BB962C8B-B14F-4D97-AF65-F5344CB8AC3E}">
        <p14:creationId xmlns:p14="http://schemas.microsoft.com/office/powerpoint/2010/main" val="658272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El modelo de implementación de </a:t>
            </a:r>
            <a:r>
              <a:rPr lang="es-UY" dirty="0" err="1"/>
              <a:t>Analytics</a:t>
            </a:r>
            <a:r>
              <a:rPr lang="es-UY" dirty="0"/>
              <a:t> </a:t>
            </a:r>
            <a:r>
              <a:rPr lang="es-UY" dirty="0" err="1"/>
              <a:t>Insight</a:t>
            </a:r>
            <a:r>
              <a:rPr lang="es-UY" dirty="0"/>
              <a:t> es la forma más avanzada de despliegue moderno de la plataforma de BI y análisis. Puede requerir herramientas que se utilizan con menos frecuencia (a menudo de proveedores más pequeños e innovadores) que proporcionan capacidades capaces de abordar casos de uso complejos, pero que son relativamente fáciles de explorar y accesibles para el usuario más experto en análisis y tecnología. Se utiliza para empoderar al científico de datos ciudadano: un nuevo rol que salva la brecha entre el analista de información generalizado y reconocido por el negocio; y el científico de datos altamente capacitado y difícil de encontrar.</a:t>
            </a:r>
          </a:p>
          <a:p>
            <a:endParaRPr lang="es-UY" dirty="0"/>
          </a:p>
          <a:p>
            <a:r>
              <a:rPr lang="es-UY" dirty="0"/>
              <a:t>Se podrían agregar formatos complejos como fuente de la plataforma de BI y </a:t>
            </a:r>
            <a:r>
              <a:rPr lang="es-UY" dirty="0" err="1"/>
              <a:t>analytics</a:t>
            </a:r>
            <a:r>
              <a:rPr lang="es-UY" dirty="0"/>
              <a:t> moderna (las mismas fuentes de datos que alimentan el laboratorio de data </a:t>
            </a:r>
            <a:r>
              <a:rPr lang="es-UY" dirty="0" err="1"/>
              <a:t>science</a:t>
            </a:r>
            <a:r>
              <a:rPr lang="es-UY" dirty="0"/>
              <a:t>). Esto podría incluir volúmenes de datos muy grandes (de repositorios internos y externos); </a:t>
            </a:r>
            <a:r>
              <a:rPr lang="es-UY" dirty="0" err="1"/>
              <a:t>streaming</a:t>
            </a:r>
            <a:r>
              <a:rPr lang="es-UY" dirty="0"/>
              <a:t> y datos </a:t>
            </a:r>
            <a:r>
              <a:rPr lang="es-UY" dirty="0" err="1"/>
              <a:t>near</a:t>
            </a:r>
            <a:r>
              <a:rPr lang="es-UY" dirty="0"/>
              <a:t>-real-time (originados en sensores, por ejemplo); o tipos de datos variados, como logs de páginas web. La complejidad no llegará tan lejos como en el laboratorio de data </a:t>
            </a:r>
            <a:r>
              <a:rPr lang="es-UY" dirty="0" err="1"/>
              <a:t>science</a:t>
            </a:r>
            <a:r>
              <a:rPr lang="es-UY" dirty="0"/>
              <a:t>, pero aún así aumentará los desafíos de performance y podría ser difícil de entender y explorar.</a:t>
            </a:r>
          </a:p>
          <a:p>
            <a:r>
              <a:rPr lang="es-UY" dirty="0"/>
              <a:t>Debido a que los usuarios carecen de las habilidades para programar en tecnologías como </a:t>
            </a:r>
            <a:r>
              <a:rPr lang="es-UY" dirty="0" err="1"/>
              <a:t>MapReduce</a:t>
            </a:r>
            <a:r>
              <a:rPr lang="es-UY" dirty="0"/>
              <a:t>, o para escribir consultas en </a:t>
            </a:r>
            <a:r>
              <a:rPr lang="es-UY" dirty="0" err="1"/>
              <a:t>SparQL</a:t>
            </a:r>
            <a:r>
              <a:rPr lang="es-UY" dirty="0"/>
              <a:t> o incluso SQL, se requieren capacidades de ingestión de datos sofisticadas pero fáciles de usar, así como funciones de aceleración de consultas. Tecnologías como </a:t>
            </a:r>
            <a:r>
              <a:rPr lang="es-UY" dirty="0" err="1"/>
              <a:t>Hadoop</a:t>
            </a:r>
            <a:r>
              <a:rPr lang="es-UY" dirty="0"/>
              <a:t>, motores de base de datos en memoria o </a:t>
            </a:r>
            <a:r>
              <a:rPr lang="es-UY" dirty="0" err="1"/>
              <a:t>frameworks</a:t>
            </a:r>
            <a:r>
              <a:rPr lang="es-UY" dirty="0"/>
              <a:t> de procesamiento como </a:t>
            </a:r>
            <a:r>
              <a:rPr lang="es-UY" dirty="0" err="1"/>
              <a:t>Spark</a:t>
            </a:r>
            <a:r>
              <a:rPr lang="es-UY" dirty="0"/>
              <a:t> (y los conectores a repositorios que aprovechan esas tecnologías) se utilizan comúnmente.</a:t>
            </a:r>
            <a:endParaRPr lang="es-MX" dirty="0"/>
          </a:p>
        </p:txBody>
      </p:sp>
      <p:sp>
        <p:nvSpPr>
          <p:cNvPr id="4" name="Marcador de número de diapositiva 3"/>
          <p:cNvSpPr>
            <a:spLocks noGrp="1"/>
          </p:cNvSpPr>
          <p:nvPr>
            <p:ph type="sldNum" sz="quarter" idx="10"/>
          </p:nvPr>
        </p:nvSpPr>
        <p:spPr/>
        <p:txBody>
          <a:bodyPr/>
          <a:lstStyle/>
          <a:p>
            <a:fld id="{4A32857A-452B-4FA9-8A9F-D5E307BDB417}" type="slidenum">
              <a:rPr lang="es-MX" smtClean="0"/>
              <a:t>30</a:t>
            </a:fld>
            <a:endParaRPr lang="es-MX"/>
          </a:p>
        </p:txBody>
      </p:sp>
    </p:spTree>
    <p:extLst>
      <p:ext uri="{BB962C8B-B14F-4D97-AF65-F5344CB8AC3E}">
        <p14:creationId xmlns:p14="http://schemas.microsoft.com/office/powerpoint/2010/main" val="1399070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Cuál es mi </a:t>
            </a:r>
            <a:r>
              <a:rPr lang="es-MX" dirty="0" err="1"/>
              <a:t>sandox</a:t>
            </a:r>
            <a:r>
              <a:rPr lang="es-MX" dirty="0"/>
              <a:t>?</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31</a:t>
            </a:fld>
            <a:endParaRPr lang="es-UY"/>
          </a:p>
        </p:txBody>
      </p:sp>
    </p:spTree>
    <p:extLst>
      <p:ext uri="{BB962C8B-B14F-4D97-AF65-F5344CB8AC3E}">
        <p14:creationId xmlns:p14="http://schemas.microsoft.com/office/powerpoint/2010/main" val="2831638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Generalmente me llevo muy bien con el mundo Python y las librerías que nos proporciona para hacer ML</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32</a:t>
            </a:fld>
            <a:endParaRPr lang="es-UY"/>
          </a:p>
        </p:txBody>
      </p:sp>
    </p:spTree>
    <p:extLst>
      <p:ext uri="{BB962C8B-B14F-4D97-AF65-F5344CB8AC3E}">
        <p14:creationId xmlns:p14="http://schemas.microsoft.com/office/powerpoint/2010/main" val="129177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Algo crucial a la hora de hacer data </a:t>
            </a:r>
            <a:r>
              <a:rPr lang="es-MX" dirty="0" err="1"/>
              <a:t>science</a:t>
            </a:r>
            <a:r>
              <a:rPr lang="es-MX" dirty="0"/>
              <a:t> es hablar de los modelos, los modelos computacionales nos permiten hacer una representación de la realidad tanto para entender porqué sucedieron determinadas cosas, por ejemplo, por qué sucede el cambio climático o también, en el mismo orden, para predecir el futuro, como hace </a:t>
            </a:r>
            <a:r>
              <a:rPr lang="es-MX" dirty="0" err="1"/>
              <a:t>vazquez</a:t>
            </a:r>
            <a:r>
              <a:rPr lang="es-MX" dirty="0"/>
              <a:t> </a:t>
            </a:r>
            <a:r>
              <a:rPr lang="es-MX" dirty="0" err="1"/>
              <a:t>melo</a:t>
            </a:r>
            <a:r>
              <a:rPr lang="es-MX" dirty="0"/>
              <a:t>.</a:t>
            </a:r>
          </a:p>
          <a:p>
            <a:r>
              <a:rPr lang="es-MX" dirty="0"/>
              <a:t>Generalmente uno arranca a desarrollar un modelo de forma oral, poco precisa, haciendo algunas indicaciones y después lo formaliza matemáticamente.</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35</a:t>
            </a:fld>
            <a:endParaRPr lang="es-UY"/>
          </a:p>
        </p:txBody>
      </p:sp>
    </p:spTree>
    <p:extLst>
      <p:ext uri="{BB962C8B-B14F-4D97-AF65-F5344CB8AC3E}">
        <p14:creationId xmlns:p14="http://schemas.microsoft.com/office/powerpoint/2010/main" val="2627372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Hay 3 tipos de modelos de los que vamos a hablar, modelos de optimización, modelos estadísticos y modelos de simulación.</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36</a:t>
            </a:fld>
            <a:endParaRPr lang="es-UY"/>
          </a:p>
        </p:txBody>
      </p:sp>
    </p:spTree>
    <p:extLst>
      <p:ext uri="{BB962C8B-B14F-4D97-AF65-F5344CB8AC3E}">
        <p14:creationId xmlns:p14="http://schemas.microsoft.com/office/powerpoint/2010/main" val="792369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Qué es un data </a:t>
            </a:r>
            <a:r>
              <a:rPr lang="es-MX" dirty="0" err="1"/>
              <a:t>science</a:t>
            </a:r>
            <a:r>
              <a:rPr lang="es-MX" dirty="0"/>
              <a:t>???</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2</a:t>
            </a:fld>
            <a:endParaRPr lang="es-UY"/>
          </a:p>
        </p:txBody>
      </p:sp>
    </p:spTree>
    <p:extLst>
      <p:ext uri="{BB962C8B-B14F-4D97-AF65-F5344CB8AC3E}">
        <p14:creationId xmlns:p14="http://schemas.microsoft.com/office/powerpoint/2010/main" val="265187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UY" sz="1200" b="0" i="0" kern="1200" dirty="0">
                <a:solidFill>
                  <a:schemeClr val="tx1"/>
                </a:solidFill>
                <a:effectLst/>
                <a:latin typeface="+mn-lt"/>
                <a:ea typeface="+mn-ea"/>
                <a:cs typeface="+mn-cs"/>
              </a:rPr>
              <a:t>Un ejemplo:</a:t>
            </a:r>
          </a:p>
          <a:p>
            <a:pPr lvl="0"/>
            <a:r>
              <a:rPr lang="es-UY" sz="1200" b="0" i="0" kern="1200" dirty="0">
                <a:solidFill>
                  <a:schemeClr val="tx1"/>
                </a:solidFill>
                <a:effectLst/>
                <a:latin typeface="+mn-lt"/>
                <a:ea typeface="+mn-ea"/>
                <a:cs typeface="+mn-cs"/>
              </a:rPr>
              <a:t>Juan comienza a trabajar un martes en su nueva oficina a las 8:00 y como no sabe lo que va a tardar sale a las 7:00 de casa y llega a las 7:40. Como ha llegado con tiempo suficiente decide salir 10 minutos más tarde el miércoles, el jueves y el viernes llegando respectivamente a las 7:50, 7:45 y 7:55 por lo que siempre llega en hora. Juan ya tiene información de cuánto ha tardado en llegar (40, 40, 35 y 45 minutos) ¿A</a:t>
            </a:r>
            <a:r>
              <a:rPr lang="es-UY" sz="1200" b="0" i="0" kern="1200" baseline="0" dirty="0">
                <a:solidFill>
                  <a:schemeClr val="tx1"/>
                </a:solidFill>
                <a:effectLst/>
                <a:latin typeface="+mn-lt"/>
                <a:ea typeface="+mn-ea"/>
                <a:cs typeface="+mn-cs"/>
              </a:rPr>
              <a:t> qué hora debería salir el lunes?</a:t>
            </a:r>
            <a:endParaRPr lang="es-UY" dirty="0"/>
          </a:p>
        </p:txBody>
      </p:sp>
      <p:sp>
        <p:nvSpPr>
          <p:cNvPr id="4" name="Marcador de número de diapositiva 3"/>
          <p:cNvSpPr>
            <a:spLocks noGrp="1"/>
          </p:cNvSpPr>
          <p:nvPr>
            <p:ph type="sldNum" sz="quarter" idx="10"/>
          </p:nvPr>
        </p:nvSpPr>
        <p:spPr/>
        <p:txBody>
          <a:bodyPr/>
          <a:lstStyle/>
          <a:p>
            <a:fld id="{A8AB16B2-FD84-439C-94B1-C92DD62A8E7D}" type="slidenum">
              <a:rPr lang="es-UY" smtClean="0"/>
              <a:t>37</a:t>
            </a:fld>
            <a:endParaRPr lang="es-UY"/>
          </a:p>
        </p:txBody>
      </p:sp>
    </p:spTree>
    <p:extLst>
      <p:ext uri="{BB962C8B-B14F-4D97-AF65-F5344CB8AC3E}">
        <p14:creationId xmlns:p14="http://schemas.microsoft.com/office/powerpoint/2010/main" val="1776428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sz="1200" b="0" i="0" kern="1200" dirty="0">
                <a:solidFill>
                  <a:schemeClr val="tx1"/>
                </a:solidFill>
                <a:effectLst/>
                <a:latin typeface="+mn-lt"/>
                <a:ea typeface="+mn-ea"/>
                <a:cs typeface="+mn-cs"/>
              </a:rPr>
              <a:t>Decide salir el lunes a las 7:10 también pensando que va a llegar sin problema y llega a la oficina a las 8:30.</a:t>
            </a:r>
          </a:p>
          <a:p>
            <a:r>
              <a:rPr lang="es-UY" sz="1200" b="1" i="0" kern="1200" dirty="0">
                <a:solidFill>
                  <a:schemeClr val="tx1"/>
                </a:solidFill>
                <a:effectLst/>
                <a:latin typeface="+mn-lt"/>
                <a:ea typeface="+mn-ea"/>
                <a:cs typeface="+mn-cs"/>
              </a:rPr>
              <a:t>¿Qué ha sucedido?</a:t>
            </a:r>
            <a:endParaRPr lang="es-UY" sz="1200" b="0" i="0" kern="1200" dirty="0">
              <a:solidFill>
                <a:schemeClr val="tx1"/>
              </a:solidFill>
              <a:effectLst/>
              <a:latin typeface="+mn-lt"/>
              <a:ea typeface="+mn-ea"/>
              <a:cs typeface="+mn-cs"/>
            </a:endParaRPr>
          </a:p>
          <a:p>
            <a:r>
              <a:rPr lang="es-UY" sz="1200" b="0" i="0" kern="1200" dirty="0">
                <a:solidFill>
                  <a:schemeClr val="tx1"/>
                </a:solidFill>
                <a:effectLst/>
                <a:latin typeface="+mn-lt"/>
                <a:ea typeface="+mn-ea"/>
                <a:cs typeface="+mn-cs"/>
              </a:rPr>
              <a:t>La experiencia de ir a la oficina de Juan utiliza solamente 4 muestras (martes, miércoles, jueves y viernes) por lo que haciendo un </a:t>
            </a:r>
            <a:r>
              <a:rPr lang="es-UY" sz="1200" b="1" i="0" u="sng" kern="1200" dirty="0">
                <a:solidFill>
                  <a:schemeClr val="tx1"/>
                </a:solidFill>
                <a:effectLst/>
                <a:latin typeface="+mn-lt"/>
                <a:ea typeface="+mn-ea"/>
                <a:cs typeface="+mn-cs"/>
              </a:rPr>
              <a:t>análisis predictivo </a:t>
            </a:r>
            <a:r>
              <a:rPr lang="es-UY" sz="1200" b="0" i="0" kern="1200" dirty="0">
                <a:solidFill>
                  <a:schemeClr val="tx1"/>
                </a:solidFill>
                <a:effectLst/>
                <a:latin typeface="+mn-lt"/>
                <a:ea typeface="+mn-ea"/>
                <a:cs typeface="+mn-cs"/>
              </a:rPr>
              <a:t>estima que debería tardar una media de 40 minutos.</a:t>
            </a:r>
          </a:p>
        </p:txBody>
      </p:sp>
      <p:sp>
        <p:nvSpPr>
          <p:cNvPr id="4" name="Marcador de número de diapositiva 3"/>
          <p:cNvSpPr>
            <a:spLocks noGrp="1"/>
          </p:cNvSpPr>
          <p:nvPr>
            <p:ph type="sldNum" sz="quarter" idx="10"/>
          </p:nvPr>
        </p:nvSpPr>
        <p:spPr/>
        <p:txBody>
          <a:bodyPr/>
          <a:lstStyle/>
          <a:p>
            <a:fld id="{A8AB16B2-FD84-439C-94B1-C92DD62A8E7D}" type="slidenum">
              <a:rPr lang="es-UY" smtClean="0"/>
              <a:t>38</a:t>
            </a:fld>
            <a:endParaRPr lang="es-UY"/>
          </a:p>
        </p:txBody>
      </p:sp>
    </p:spTree>
    <p:extLst>
      <p:ext uri="{BB962C8B-B14F-4D97-AF65-F5344CB8AC3E}">
        <p14:creationId xmlns:p14="http://schemas.microsoft.com/office/powerpoint/2010/main" val="2152821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sz="1200" b="1" i="0" kern="1200" dirty="0">
                <a:solidFill>
                  <a:schemeClr val="tx1"/>
                </a:solidFill>
                <a:effectLst/>
                <a:latin typeface="+mn-lt"/>
                <a:ea typeface="+mn-ea"/>
                <a:cs typeface="+mn-cs"/>
              </a:rPr>
              <a:t>¿Qué sucede ahora?</a:t>
            </a:r>
            <a:endParaRPr lang="es-UY" sz="1200" b="0" i="0" kern="1200" dirty="0">
              <a:solidFill>
                <a:schemeClr val="tx1"/>
              </a:solidFill>
              <a:effectLst/>
              <a:latin typeface="+mn-lt"/>
              <a:ea typeface="+mn-ea"/>
              <a:cs typeface="+mn-cs"/>
            </a:endParaRPr>
          </a:p>
          <a:p>
            <a:r>
              <a:rPr lang="es-UY" sz="1200" b="0" i="0" kern="1200" dirty="0">
                <a:solidFill>
                  <a:schemeClr val="tx1"/>
                </a:solidFill>
                <a:effectLst/>
                <a:latin typeface="+mn-lt"/>
                <a:ea typeface="+mn-ea"/>
                <a:cs typeface="+mn-cs"/>
              </a:rPr>
              <a:t>Juan hará un análisis de tipo </a:t>
            </a:r>
            <a:r>
              <a:rPr lang="es-UY" sz="1200" b="1" i="0" u="sng" kern="1200" dirty="0">
                <a:solidFill>
                  <a:schemeClr val="tx1"/>
                </a:solidFill>
                <a:effectLst/>
                <a:latin typeface="+mn-lt"/>
                <a:ea typeface="+mn-ea"/>
                <a:cs typeface="+mn-cs"/>
              </a:rPr>
              <a:t>diagnóstico</a:t>
            </a:r>
            <a:r>
              <a:rPr lang="es-UY" sz="1200" b="0" i="0" kern="1200" dirty="0">
                <a:solidFill>
                  <a:schemeClr val="tx1"/>
                </a:solidFill>
                <a:effectLst/>
                <a:latin typeface="+mn-lt"/>
                <a:ea typeface="+mn-ea"/>
                <a:cs typeface="+mn-cs"/>
              </a:rPr>
              <a:t> para saber por qué no se ha cumplido su objetivo de llegar antes de las 8:00. En este análisis Juan detecta que no ha tenido en cuenta una serie de factores que afectan al tiempo que tarda en llegar a la oficina:</a:t>
            </a:r>
          </a:p>
          <a:p>
            <a:r>
              <a:rPr lang="es-UY" sz="1200" b="0" i="0" kern="1200" dirty="0">
                <a:solidFill>
                  <a:schemeClr val="tx1"/>
                </a:solidFill>
                <a:effectLst/>
                <a:latin typeface="+mn-lt"/>
                <a:ea typeface="+mn-ea"/>
                <a:cs typeface="+mn-cs"/>
              </a:rPr>
              <a:t>Día de la semana</a:t>
            </a:r>
          </a:p>
          <a:p>
            <a:r>
              <a:rPr lang="es-UY" sz="1200" b="0" i="0" kern="1200" dirty="0">
                <a:solidFill>
                  <a:schemeClr val="tx1"/>
                </a:solidFill>
                <a:effectLst/>
                <a:latin typeface="+mn-lt"/>
                <a:ea typeface="+mn-ea"/>
                <a:cs typeface="+mn-cs"/>
              </a:rPr>
              <a:t>Situación del tráfico (accidente, obra u otra situación)</a:t>
            </a:r>
          </a:p>
          <a:p>
            <a:r>
              <a:rPr lang="es-UY" sz="1200" b="0" i="0" kern="1200" dirty="0">
                <a:solidFill>
                  <a:schemeClr val="tx1"/>
                </a:solidFill>
                <a:effectLst/>
                <a:latin typeface="+mn-lt"/>
                <a:ea typeface="+mn-ea"/>
                <a:cs typeface="+mn-cs"/>
              </a:rPr>
              <a:t>Otros factores: Climatología, vuelta de vacaciones, huelga de transporte público</a:t>
            </a:r>
          </a:p>
          <a:p>
            <a:r>
              <a:rPr lang="es-UY" sz="1200" b="0" i="0" kern="1200" dirty="0">
                <a:solidFill>
                  <a:schemeClr val="tx1"/>
                </a:solidFill>
                <a:effectLst/>
                <a:latin typeface="+mn-lt"/>
                <a:ea typeface="+mn-ea"/>
                <a:cs typeface="+mn-cs"/>
              </a:rPr>
              <a:t>En esta situación Juan irá añadiendo nuevos condicionantes a su análisis ajustando cada día más el tiempo que tarda siempre teniendo en cuenta que hay factores en los que no puede influir (accidentes, huelgas, clima) y factores en los que sí (ruta a seguir, salir antes, ir en transporte público). Esto sería actualizar sus fuentes de datos.</a:t>
            </a:r>
          </a:p>
          <a:p>
            <a:r>
              <a:rPr lang="es-UY" sz="1200" b="0" i="0" kern="1200" dirty="0">
                <a:solidFill>
                  <a:schemeClr val="tx1"/>
                </a:solidFill>
                <a:effectLst/>
                <a:latin typeface="+mn-lt"/>
                <a:ea typeface="+mn-ea"/>
                <a:cs typeface="+mn-cs"/>
              </a:rPr>
              <a:t>Según vaya añadiendo dichos condicionantes mejorará sus “predicciones”.</a:t>
            </a:r>
          </a:p>
          <a:p>
            <a:endParaRPr lang="es-UY" dirty="0"/>
          </a:p>
        </p:txBody>
      </p:sp>
      <p:sp>
        <p:nvSpPr>
          <p:cNvPr id="4" name="Marcador de número de diapositiva 3"/>
          <p:cNvSpPr>
            <a:spLocks noGrp="1"/>
          </p:cNvSpPr>
          <p:nvPr>
            <p:ph type="sldNum" sz="quarter" idx="10"/>
          </p:nvPr>
        </p:nvSpPr>
        <p:spPr/>
        <p:txBody>
          <a:bodyPr/>
          <a:lstStyle/>
          <a:p>
            <a:fld id="{A8AB16B2-FD84-439C-94B1-C92DD62A8E7D}" type="slidenum">
              <a:rPr lang="es-UY" smtClean="0"/>
              <a:t>39</a:t>
            </a:fld>
            <a:endParaRPr lang="es-UY"/>
          </a:p>
        </p:txBody>
      </p:sp>
    </p:spTree>
    <p:extLst>
      <p:ext uri="{BB962C8B-B14F-4D97-AF65-F5344CB8AC3E}">
        <p14:creationId xmlns:p14="http://schemas.microsoft.com/office/powerpoint/2010/main" val="1446430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gambler's fallacy</a:t>
            </a:r>
            <a:r>
              <a:rPr lang="en-US" sz="1200" b="0" i="0" kern="1200" dirty="0">
                <a:solidFill>
                  <a:schemeClr val="tx1"/>
                </a:solidFill>
                <a:effectLst/>
                <a:latin typeface="+mn-lt"/>
                <a:ea typeface="+mn-ea"/>
                <a:cs typeface="+mn-cs"/>
              </a:rPr>
              <a:t>, also known as the </a:t>
            </a:r>
            <a:r>
              <a:rPr lang="en-US" sz="1200" b="1" i="0" kern="1200" dirty="0">
                <a:solidFill>
                  <a:schemeClr val="tx1"/>
                </a:solidFill>
                <a:effectLst/>
                <a:latin typeface="+mn-lt"/>
                <a:ea typeface="+mn-ea"/>
                <a:cs typeface="+mn-cs"/>
              </a:rPr>
              <a:t>Monte Carlo fallacy</a:t>
            </a:r>
            <a:r>
              <a:rPr lang="en-US" sz="1200" b="0" i="0" kern="1200" dirty="0">
                <a:solidFill>
                  <a:schemeClr val="tx1"/>
                </a:solidFill>
                <a:effectLst/>
                <a:latin typeface="+mn-lt"/>
                <a:ea typeface="+mn-ea"/>
                <a:cs typeface="+mn-cs"/>
              </a:rPr>
              <a:t> or the </a:t>
            </a:r>
            <a:r>
              <a:rPr lang="en-US" sz="1200" b="1" i="0" kern="1200" dirty="0">
                <a:solidFill>
                  <a:schemeClr val="tx1"/>
                </a:solidFill>
                <a:effectLst/>
                <a:latin typeface="+mn-lt"/>
                <a:ea typeface="+mn-ea"/>
                <a:cs typeface="+mn-cs"/>
              </a:rPr>
              <a:t>fallacy of the maturity of chances</a:t>
            </a:r>
            <a:r>
              <a:rPr lang="en-US" sz="1200" b="0" i="0" kern="1200" dirty="0">
                <a:solidFill>
                  <a:schemeClr val="tx1"/>
                </a:solidFill>
                <a:effectLst/>
                <a:latin typeface="+mn-lt"/>
                <a:ea typeface="+mn-ea"/>
                <a:cs typeface="+mn-cs"/>
              </a:rPr>
              <a:t>, is the mistaken belief that, if something happens more frequently than normal during a given period, it will happen less frequently in the future (or vice versa). In situations where the outcome being observed is truly random and consists of </a:t>
            </a:r>
            <a:r>
              <a:rPr lang="en-US" sz="1200" b="0" i="0" u="none" strike="noStrike" kern="1200" dirty="0">
                <a:solidFill>
                  <a:schemeClr val="tx1"/>
                </a:solidFill>
                <a:effectLst/>
                <a:latin typeface="+mn-lt"/>
                <a:ea typeface="+mn-ea"/>
                <a:cs typeface="+mn-cs"/>
                <a:hlinkClick r:id="rId3" tooltip="Statistical independence"/>
              </a:rPr>
              <a:t>independent</a:t>
            </a:r>
            <a:r>
              <a:rPr lang="en-US" sz="1200" b="0" i="0" kern="1200" dirty="0">
                <a:solidFill>
                  <a:schemeClr val="tx1"/>
                </a:solidFill>
                <a:effectLst/>
                <a:latin typeface="+mn-lt"/>
                <a:ea typeface="+mn-ea"/>
                <a:cs typeface="+mn-cs"/>
              </a:rPr>
              <a:t> trials of a </a:t>
            </a:r>
            <a:r>
              <a:rPr lang="en-US" sz="1200" b="0" i="0" u="none" strike="noStrike" kern="1200" dirty="0">
                <a:solidFill>
                  <a:schemeClr val="tx1"/>
                </a:solidFill>
                <a:effectLst/>
                <a:latin typeface="+mn-lt"/>
                <a:ea typeface="+mn-ea"/>
                <a:cs typeface="+mn-cs"/>
                <a:hlinkClick r:id="rId4" tooltip="Random process"/>
              </a:rPr>
              <a:t>random process</a:t>
            </a:r>
            <a:r>
              <a:rPr lang="en-US" sz="1200" b="0" i="0" kern="1200" dirty="0">
                <a:solidFill>
                  <a:schemeClr val="tx1"/>
                </a:solidFill>
                <a:effectLst/>
                <a:latin typeface="+mn-lt"/>
                <a:ea typeface="+mn-ea"/>
                <a:cs typeface="+mn-cs"/>
              </a:rPr>
              <a:t>, this belief is false. The </a:t>
            </a:r>
            <a:r>
              <a:rPr lang="en-US" sz="1200" b="0" i="0" u="none" strike="noStrike" kern="1200" dirty="0">
                <a:solidFill>
                  <a:schemeClr val="tx1"/>
                </a:solidFill>
                <a:effectLst/>
                <a:latin typeface="+mn-lt"/>
                <a:ea typeface="+mn-ea"/>
                <a:cs typeface="+mn-cs"/>
                <a:hlinkClick r:id="rId5" tooltip="Fallacy"/>
              </a:rPr>
              <a:t>fallacy</a:t>
            </a:r>
            <a:r>
              <a:rPr lang="en-US" sz="1200" b="0" i="0" kern="1200" dirty="0">
                <a:solidFill>
                  <a:schemeClr val="tx1"/>
                </a:solidFill>
                <a:effectLst/>
                <a:latin typeface="+mn-lt"/>
                <a:ea typeface="+mn-ea"/>
                <a:cs typeface="+mn-cs"/>
              </a:rPr>
              <a:t> can arise in many situations, but is most strongly associated with </a:t>
            </a:r>
            <a:r>
              <a:rPr lang="en-US" sz="1200" b="0" i="0" u="none" strike="noStrike" kern="1200" dirty="0">
                <a:solidFill>
                  <a:schemeClr val="tx1"/>
                </a:solidFill>
                <a:effectLst/>
                <a:latin typeface="+mn-lt"/>
                <a:ea typeface="+mn-ea"/>
                <a:cs typeface="+mn-cs"/>
                <a:hlinkClick r:id="rId6" tooltip="Gambling"/>
              </a:rPr>
              <a:t>gambling</a:t>
            </a:r>
            <a:r>
              <a:rPr lang="en-US" sz="1200" b="0" i="0" kern="1200" dirty="0">
                <a:solidFill>
                  <a:schemeClr val="tx1"/>
                </a:solidFill>
                <a:effectLst/>
                <a:latin typeface="+mn-lt"/>
                <a:ea typeface="+mn-ea"/>
                <a:cs typeface="+mn-cs"/>
              </a:rPr>
              <a:t>, where it is common among players.</a:t>
            </a:r>
          </a:p>
          <a:p>
            <a:r>
              <a:rPr lang="en-US" sz="1200" b="0" i="0" kern="1200" dirty="0">
                <a:solidFill>
                  <a:schemeClr val="tx1"/>
                </a:solidFill>
                <a:effectLst/>
                <a:latin typeface="+mn-lt"/>
                <a:ea typeface="+mn-ea"/>
                <a:cs typeface="+mn-cs"/>
              </a:rPr>
              <a:t>The term "Monte Carlo fallacy" originates from the best known </a:t>
            </a:r>
            <a:r>
              <a:rPr lang="en-US" sz="1200" b="0" i="0" u="none" strike="noStrike" kern="1200" dirty="0">
                <a:solidFill>
                  <a:schemeClr val="tx1"/>
                </a:solidFill>
                <a:effectLst/>
                <a:latin typeface="+mn-lt"/>
                <a:ea typeface="+mn-ea"/>
                <a:cs typeface="+mn-cs"/>
                <a:hlinkClick r:id="rId7" tooltip="Gambler's fallacy"/>
              </a:rPr>
              <a:t>example</a:t>
            </a:r>
            <a:r>
              <a:rPr lang="en-US" sz="1200" b="0" i="0" kern="1200" dirty="0">
                <a:solidFill>
                  <a:schemeClr val="tx1"/>
                </a:solidFill>
                <a:effectLst/>
                <a:latin typeface="+mn-lt"/>
                <a:ea typeface="+mn-ea"/>
                <a:cs typeface="+mn-cs"/>
              </a:rPr>
              <a:t> of the phenomenon, which occurred in the </a:t>
            </a:r>
            <a:r>
              <a:rPr lang="en-US" sz="1200" b="0" i="0" u="none" strike="noStrike" kern="1200" dirty="0">
                <a:solidFill>
                  <a:schemeClr val="tx1"/>
                </a:solidFill>
                <a:effectLst/>
                <a:latin typeface="+mn-lt"/>
                <a:ea typeface="+mn-ea"/>
                <a:cs typeface="+mn-cs"/>
                <a:hlinkClick r:id="rId8" tooltip="Monte Carlo Casino"/>
              </a:rPr>
              <a:t>Monte Carlo Casino</a:t>
            </a:r>
            <a:r>
              <a:rPr lang="en-US" sz="1200" b="0" i="0" kern="1200" dirty="0">
                <a:solidFill>
                  <a:schemeClr val="tx1"/>
                </a:solidFill>
                <a:effectLst/>
                <a:latin typeface="+mn-lt"/>
                <a:ea typeface="+mn-ea"/>
                <a:cs typeface="+mn-cs"/>
              </a:rPr>
              <a:t> in 1913.</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Perhaps the most famous example of the gambler's fallacy occurred in a game of </a:t>
            </a:r>
            <a:r>
              <a:rPr lang="en-US" sz="1200" b="0" i="0" u="none" strike="noStrike" kern="1200" dirty="0">
                <a:solidFill>
                  <a:schemeClr val="tx1"/>
                </a:solidFill>
                <a:effectLst/>
                <a:latin typeface="+mn-lt"/>
                <a:ea typeface="+mn-ea"/>
                <a:cs typeface="+mn-cs"/>
                <a:hlinkClick r:id="rId9" tooltip="Roulette"/>
              </a:rPr>
              <a:t>roulette</a:t>
            </a:r>
            <a:r>
              <a:rPr lang="en-US" sz="1200" b="0" i="0" kern="1200" dirty="0">
                <a:solidFill>
                  <a:schemeClr val="tx1"/>
                </a:solidFill>
                <a:effectLst/>
                <a:latin typeface="+mn-lt"/>
                <a:ea typeface="+mn-ea"/>
                <a:cs typeface="+mn-cs"/>
              </a:rPr>
              <a:t> at the </a:t>
            </a:r>
            <a:r>
              <a:rPr lang="en-US" sz="1200" b="0" i="0" u="none" strike="noStrike" kern="1200" dirty="0">
                <a:solidFill>
                  <a:schemeClr val="tx1"/>
                </a:solidFill>
                <a:effectLst/>
                <a:latin typeface="+mn-lt"/>
                <a:ea typeface="+mn-ea"/>
                <a:cs typeface="+mn-cs"/>
                <a:hlinkClick r:id="rId8" tooltip="Monte Carlo Casino"/>
              </a:rPr>
              <a:t>Monte Carlo Casino</a:t>
            </a:r>
            <a:r>
              <a:rPr lang="en-US" sz="1200" b="0" i="0" kern="1200" dirty="0">
                <a:solidFill>
                  <a:schemeClr val="tx1"/>
                </a:solidFill>
                <a:effectLst/>
                <a:latin typeface="+mn-lt"/>
                <a:ea typeface="+mn-ea"/>
                <a:cs typeface="+mn-cs"/>
              </a:rPr>
              <a:t> on August 18, 1913, when the ball fell in black 26 times in a row. This was an extremely uncommon occurrence: the probability of a sequence of red or black occurring 26 times in a row is (18/37)</a:t>
            </a:r>
            <a:r>
              <a:rPr lang="en-US" sz="1200" b="0" i="0" kern="1200" baseline="30000" dirty="0">
                <a:solidFill>
                  <a:schemeClr val="tx1"/>
                </a:solidFill>
                <a:effectLst/>
                <a:latin typeface="+mn-lt"/>
                <a:ea typeface="+mn-ea"/>
                <a:cs typeface="+mn-cs"/>
              </a:rPr>
              <a:t>26-1</a:t>
            </a:r>
            <a:r>
              <a:rPr lang="en-US" sz="1200" b="0" i="0" kern="1200" dirty="0">
                <a:solidFill>
                  <a:schemeClr val="tx1"/>
                </a:solidFill>
                <a:effectLst/>
                <a:latin typeface="+mn-lt"/>
                <a:ea typeface="+mn-ea"/>
                <a:cs typeface="+mn-cs"/>
              </a:rPr>
              <a:t> or around 1 in 66.6 million, assuming the mechanism is unbiased. Gamblers lost millions of francs betting against black, reasoning incorrectly that the streak was causing an imbalance in the randomness of the wheel, and that it had to be followed by a long streak of red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10" tooltip="Statistics"/>
              </a:rPr>
              <a:t>statistics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regression toward</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to</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the mean</a:t>
            </a:r>
            <a:r>
              <a:rPr lang="en-US" sz="1200" b="0" i="0" kern="1200" dirty="0">
                <a:solidFill>
                  <a:schemeClr val="tx1"/>
                </a:solidFill>
                <a:effectLst/>
                <a:latin typeface="+mn-lt"/>
                <a:ea typeface="+mn-ea"/>
                <a:cs typeface="+mn-cs"/>
              </a:rPr>
              <a:t> is the phenomenon that arises if a </a:t>
            </a:r>
            <a:r>
              <a:rPr lang="en-US" sz="1200" b="0" i="0" u="none" strike="noStrike" kern="1200" dirty="0">
                <a:solidFill>
                  <a:schemeClr val="tx1"/>
                </a:solidFill>
                <a:effectLst/>
                <a:latin typeface="+mn-lt"/>
                <a:ea typeface="+mn-ea"/>
                <a:cs typeface="+mn-cs"/>
                <a:hlinkClick r:id="rId11" tooltip="Random variable"/>
              </a:rPr>
              <a:t>random variable</a:t>
            </a:r>
            <a:r>
              <a:rPr lang="en-US" sz="1200" b="0" i="0" kern="1200" dirty="0">
                <a:solidFill>
                  <a:schemeClr val="tx1"/>
                </a:solidFill>
                <a:effectLst/>
                <a:latin typeface="+mn-lt"/>
                <a:ea typeface="+mn-ea"/>
                <a:cs typeface="+mn-cs"/>
              </a:rPr>
              <a:t> is extreme on its first measurement but closer to the </a:t>
            </a:r>
            <a:r>
              <a:rPr lang="en-US" sz="1200" b="0" i="0" u="none" strike="noStrike" kern="1200" dirty="0">
                <a:solidFill>
                  <a:schemeClr val="tx1"/>
                </a:solidFill>
                <a:effectLst/>
                <a:latin typeface="+mn-lt"/>
                <a:ea typeface="+mn-ea"/>
                <a:cs typeface="+mn-cs"/>
                <a:hlinkClick r:id="rId12" tooltip="Mean"/>
              </a:rPr>
              <a:t>mean</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13" tooltip="Average"/>
              </a:rPr>
              <a:t>average</a:t>
            </a:r>
            <a:r>
              <a:rPr lang="en-US" sz="1200" b="0" i="0" kern="1200" dirty="0">
                <a:solidFill>
                  <a:schemeClr val="tx1"/>
                </a:solidFill>
                <a:effectLst/>
                <a:latin typeface="+mn-lt"/>
                <a:ea typeface="+mn-ea"/>
                <a:cs typeface="+mn-cs"/>
              </a:rPr>
              <a:t> on its second measurement and if it is extreme on its second measurement but closer to the average on its first.</a:t>
            </a:r>
            <a:r>
              <a:rPr lang="en-US" sz="1200" b="0" i="0" u="none" strike="noStrike" kern="1200" baseline="30000" dirty="0">
                <a:solidFill>
                  <a:schemeClr val="tx1"/>
                </a:solidFill>
                <a:effectLst/>
                <a:latin typeface="+mn-lt"/>
                <a:ea typeface="+mn-ea"/>
                <a:cs typeface="+mn-cs"/>
                <a:hlinkClick r:id="rId14"/>
              </a:rPr>
              <a:t>[1]</a:t>
            </a:r>
            <a:r>
              <a:rPr lang="en-US" sz="1200" b="0" i="0" u="none" strike="noStrike" kern="1200" baseline="30000" dirty="0">
                <a:solidFill>
                  <a:schemeClr val="tx1"/>
                </a:solidFill>
                <a:effectLst/>
                <a:latin typeface="+mn-lt"/>
                <a:ea typeface="+mn-ea"/>
                <a:cs typeface="+mn-cs"/>
                <a:hlinkClick r:id="rId15"/>
              </a:rPr>
              <a:t>[2]</a:t>
            </a:r>
            <a:r>
              <a:rPr lang="en-US" sz="1200" b="0" i="0" u="none" strike="noStrike" kern="1200" baseline="30000" dirty="0">
                <a:solidFill>
                  <a:schemeClr val="tx1"/>
                </a:solidFill>
                <a:effectLst/>
                <a:latin typeface="+mn-lt"/>
                <a:ea typeface="+mn-ea"/>
                <a:cs typeface="+mn-cs"/>
                <a:hlinkClick r:id="rId16"/>
              </a:rPr>
              <a:t>[3]</a:t>
            </a:r>
            <a:r>
              <a:rPr lang="en-US" sz="1200" b="0" i="0" kern="1200" dirty="0">
                <a:solidFill>
                  <a:schemeClr val="tx1"/>
                </a:solidFill>
                <a:effectLst/>
                <a:latin typeface="+mn-lt"/>
                <a:ea typeface="+mn-ea"/>
                <a:cs typeface="+mn-cs"/>
              </a:rPr>
              <a:t> To avoid making incorrect </a:t>
            </a:r>
            <a:r>
              <a:rPr lang="en-US" sz="1200" b="0" i="0" u="none" strike="noStrike" kern="1200" dirty="0">
                <a:solidFill>
                  <a:schemeClr val="tx1"/>
                </a:solidFill>
                <a:effectLst/>
                <a:latin typeface="+mn-lt"/>
                <a:ea typeface="+mn-ea"/>
                <a:cs typeface="+mn-cs"/>
                <a:hlinkClick r:id="rId17" tooltip="Statistical inference"/>
              </a:rPr>
              <a:t>inferences</a:t>
            </a:r>
            <a:r>
              <a:rPr lang="en-US" sz="1200" b="0" i="0" kern="1200" dirty="0">
                <a:solidFill>
                  <a:schemeClr val="tx1"/>
                </a:solidFill>
                <a:effectLst/>
                <a:latin typeface="+mn-lt"/>
                <a:ea typeface="+mn-ea"/>
                <a:cs typeface="+mn-cs"/>
              </a:rPr>
              <a:t>, regression toward the mean must be considered when designing scientific experiments and interpreting data.</a:t>
            </a:r>
            <a:r>
              <a:rPr lang="en-US" sz="1200" b="0" i="0" u="none" strike="noStrike" kern="1200" baseline="30000" dirty="0">
                <a:solidFill>
                  <a:schemeClr val="tx1"/>
                </a:solidFill>
                <a:effectLst/>
                <a:latin typeface="+mn-lt"/>
                <a:ea typeface="+mn-ea"/>
                <a:cs typeface="+mn-cs"/>
                <a:hlinkClick r:id="rId18"/>
              </a:rPr>
              <a:t>[4]</a:t>
            </a:r>
            <a:r>
              <a:rPr lang="en-US" sz="1200" b="0" i="0" kern="1200" dirty="0">
                <a:solidFill>
                  <a:schemeClr val="tx1"/>
                </a:solidFill>
                <a:effectLst/>
                <a:latin typeface="+mn-lt"/>
                <a:ea typeface="+mn-ea"/>
                <a:cs typeface="+mn-cs"/>
              </a:rPr>
              <a:t> Historically, what is now called regression toward the mean has also been called </a:t>
            </a:r>
            <a:r>
              <a:rPr lang="en-US" sz="1200" b="1" i="0" kern="1200" dirty="0">
                <a:solidFill>
                  <a:schemeClr val="tx1"/>
                </a:solidFill>
                <a:effectLst/>
                <a:latin typeface="+mn-lt"/>
                <a:ea typeface="+mn-ea"/>
                <a:cs typeface="+mn-cs"/>
              </a:rPr>
              <a:t>reversion to the mean</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reversion to mediocrity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UY" sz="1200" b="1" i="0" kern="1200" dirty="0" err="1">
                <a:solidFill>
                  <a:schemeClr val="tx1"/>
                </a:solidFill>
                <a:effectLst/>
                <a:latin typeface="+mn-lt"/>
                <a:ea typeface="+mn-ea"/>
                <a:cs typeface="+mn-cs"/>
              </a:rPr>
              <a:t>Regression</a:t>
            </a:r>
            <a:r>
              <a:rPr lang="es-UY" sz="1200" b="1" i="0" kern="1200" dirty="0">
                <a:solidFill>
                  <a:schemeClr val="tx1"/>
                </a:solidFill>
                <a:effectLst/>
                <a:latin typeface="+mn-lt"/>
                <a:ea typeface="+mn-ea"/>
                <a:cs typeface="+mn-cs"/>
              </a:rPr>
              <a:t> </a:t>
            </a:r>
            <a:r>
              <a:rPr lang="es-UY" sz="1200" b="1" i="0" kern="1200" dirty="0" err="1">
                <a:solidFill>
                  <a:schemeClr val="tx1"/>
                </a:solidFill>
                <a:effectLst/>
                <a:latin typeface="+mn-lt"/>
                <a:ea typeface="+mn-ea"/>
                <a:cs typeface="+mn-cs"/>
              </a:rPr>
              <a:t>toward</a:t>
            </a:r>
            <a:r>
              <a:rPr lang="es-UY" sz="1200" b="1" i="0" kern="1200" dirty="0">
                <a:solidFill>
                  <a:schemeClr val="tx1"/>
                </a:solidFill>
                <a:effectLst/>
                <a:latin typeface="+mn-lt"/>
                <a:ea typeface="+mn-ea"/>
                <a:cs typeface="+mn-cs"/>
              </a:rPr>
              <a:t> </a:t>
            </a:r>
            <a:r>
              <a:rPr lang="es-UY" sz="1200" b="1" i="0" kern="1200" dirty="0" err="1">
                <a:solidFill>
                  <a:schemeClr val="tx1"/>
                </a:solidFill>
                <a:effectLst/>
                <a:latin typeface="+mn-lt"/>
                <a:ea typeface="+mn-ea"/>
                <a:cs typeface="+mn-cs"/>
              </a:rPr>
              <a:t>the</a:t>
            </a:r>
            <a:r>
              <a:rPr lang="es-UY" sz="1200" b="1" i="0" kern="1200" dirty="0">
                <a:solidFill>
                  <a:schemeClr val="tx1"/>
                </a:solidFill>
                <a:effectLst/>
                <a:latin typeface="+mn-lt"/>
                <a:ea typeface="+mn-ea"/>
                <a:cs typeface="+mn-cs"/>
              </a:rPr>
              <a:t> mean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concept of regression comes from </a:t>
            </a:r>
            <a:r>
              <a:rPr lang="en-US" sz="1200" b="0" i="0" u="none" strike="noStrike" kern="1200" dirty="0">
                <a:solidFill>
                  <a:schemeClr val="tx1"/>
                </a:solidFill>
                <a:effectLst/>
                <a:latin typeface="+mn-lt"/>
                <a:ea typeface="+mn-ea"/>
                <a:cs typeface="+mn-cs"/>
                <a:hlinkClick r:id="rId19" tooltip="Genetics"/>
              </a:rPr>
              <a:t>genetics</a:t>
            </a:r>
            <a:r>
              <a:rPr lang="en-US" sz="1200" b="0" i="0" kern="1200" dirty="0">
                <a:solidFill>
                  <a:schemeClr val="tx1"/>
                </a:solidFill>
                <a:effectLst/>
                <a:latin typeface="+mn-lt"/>
                <a:ea typeface="+mn-ea"/>
                <a:cs typeface="+mn-cs"/>
              </a:rPr>
              <a:t> and was popularized by </a:t>
            </a:r>
            <a:r>
              <a:rPr lang="en-US" sz="1200" b="0" i="0" u="none" strike="noStrike" kern="1200" dirty="0">
                <a:solidFill>
                  <a:schemeClr val="tx1"/>
                </a:solidFill>
                <a:effectLst/>
                <a:latin typeface="+mn-lt"/>
                <a:ea typeface="+mn-ea"/>
                <a:cs typeface="+mn-cs"/>
                <a:hlinkClick r:id="rId20" tooltip="Sir Francis Galton"/>
              </a:rPr>
              <a:t>Sir Francis Galton</a:t>
            </a:r>
            <a:r>
              <a:rPr lang="en-US" sz="1200" b="0" i="0" kern="1200" dirty="0">
                <a:solidFill>
                  <a:schemeClr val="tx1"/>
                </a:solidFill>
                <a:effectLst/>
                <a:latin typeface="+mn-lt"/>
                <a:ea typeface="+mn-ea"/>
                <a:cs typeface="+mn-cs"/>
              </a:rPr>
              <a:t> during the late 19th century with the publication of </a:t>
            </a:r>
            <a:r>
              <a:rPr lang="en-US" sz="1200" b="0" i="1" kern="1200" dirty="0">
                <a:solidFill>
                  <a:schemeClr val="tx1"/>
                </a:solidFill>
                <a:effectLst/>
                <a:latin typeface="+mn-lt"/>
                <a:ea typeface="+mn-ea"/>
                <a:cs typeface="+mn-cs"/>
              </a:rPr>
              <a:t>Regression towards mediocrity in hereditary stature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1"/>
              </a:rPr>
              <a:t>[11]</a:t>
            </a:r>
            <a:r>
              <a:rPr lang="en-US" sz="1200" b="0" i="0" kern="1200" dirty="0">
                <a:solidFill>
                  <a:schemeClr val="tx1"/>
                </a:solidFill>
                <a:effectLst/>
                <a:latin typeface="+mn-lt"/>
                <a:ea typeface="+mn-ea"/>
                <a:cs typeface="+mn-cs"/>
              </a:rPr>
              <a:t> Galton observed that extreme characteristics (e.g., height) in parents are not passed on completely to their offspring. Rather, the characteristics in the offspring </a:t>
            </a:r>
            <a:r>
              <a:rPr lang="en-US" sz="1200" b="0" i="1" kern="1200" dirty="0">
                <a:solidFill>
                  <a:schemeClr val="tx1"/>
                </a:solidFill>
                <a:effectLst/>
                <a:latin typeface="+mn-lt"/>
                <a:ea typeface="+mn-ea"/>
                <a:cs typeface="+mn-cs"/>
              </a:rPr>
              <a:t>regress</a:t>
            </a:r>
            <a:r>
              <a:rPr lang="en-US" sz="1200" b="0" i="0" kern="1200" dirty="0">
                <a:solidFill>
                  <a:schemeClr val="tx1"/>
                </a:solidFill>
                <a:effectLst/>
                <a:latin typeface="+mn-lt"/>
                <a:ea typeface="+mn-ea"/>
                <a:cs typeface="+mn-cs"/>
              </a:rPr>
              <a:t> towards a </a:t>
            </a:r>
            <a:r>
              <a:rPr lang="en-US" sz="1200" b="0" i="1" kern="1200" dirty="0">
                <a:solidFill>
                  <a:schemeClr val="tx1"/>
                </a:solidFill>
                <a:effectLst/>
                <a:latin typeface="+mn-lt"/>
                <a:ea typeface="+mn-ea"/>
                <a:cs typeface="+mn-cs"/>
              </a:rPr>
              <a:t>mediocre</a:t>
            </a:r>
            <a:r>
              <a:rPr lang="en-US" sz="1200" b="0" i="0" kern="1200" dirty="0">
                <a:solidFill>
                  <a:schemeClr val="tx1"/>
                </a:solidFill>
                <a:effectLst/>
                <a:latin typeface="+mn-lt"/>
                <a:ea typeface="+mn-ea"/>
                <a:cs typeface="+mn-cs"/>
              </a:rPr>
              <a:t> point (a point which has since been identified as the mean). By measuring the heights of hundreds of people, he was able to quantify regression to the mean, and estimate the size of the effect. Galton wrote that, “the average regression of the offspring is a constant fraction of their respective </a:t>
            </a:r>
            <a:r>
              <a:rPr lang="en-US" sz="1200" b="0" i="0" u="none" strike="noStrike" kern="1200" dirty="0">
                <a:solidFill>
                  <a:schemeClr val="tx1"/>
                </a:solidFill>
                <a:effectLst/>
                <a:latin typeface="+mn-lt"/>
                <a:ea typeface="+mn-ea"/>
                <a:cs typeface="+mn-cs"/>
                <a:hlinkClick r:id="rId22" tooltip="Midparent"/>
              </a:rPr>
              <a:t>mid-parental</a:t>
            </a:r>
            <a:r>
              <a:rPr lang="en-US" sz="1200" b="0" i="0" kern="1200" dirty="0">
                <a:solidFill>
                  <a:schemeClr val="tx1"/>
                </a:solidFill>
                <a:effectLst/>
                <a:latin typeface="+mn-lt"/>
                <a:ea typeface="+mn-ea"/>
                <a:cs typeface="+mn-cs"/>
              </a:rPr>
              <a:t> deviations”. This means that the difference between a child and its parents for some characteristic is proportional to its parents' deviation from typical people in the population. If its parents are each two inches taller than the averages for men and women, then, on average, the offspring will be shorter than its parents by some factor (which, today, we would call one minus the </a:t>
            </a:r>
            <a:r>
              <a:rPr lang="en-US" sz="1200" b="0" i="0" u="none" strike="noStrike" kern="1200" dirty="0">
                <a:solidFill>
                  <a:schemeClr val="tx1"/>
                </a:solidFill>
                <a:effectLst/>
                <a:latin typeface="+mn-lt"/>
                <a:ea typeface="+mn-ea"/>
                <a:cs typeface="+mn-cs"/>
                <a:hlinkClick r:id="rId23" tooltip="Regression analysis"/>
              </a:rPr>
              <a:t>regression coefficient</a:t>
            </a:r>
            <a:r>
              <a:rPr lang="en-US" sz="1200" b="0" i="0" kern="1200" dirty="0">
                <a:solidFill>
                  <a:schemeClr val="tx1"/>
                </a:solidFill>
                <a:effectLst/>
                <a:latin typeface="+mn-lt"/>
                <a:ea typeface="+mn-ea"/>
                <a:cs typeface="+mn-cs"/>
              </a:rPr>
              <a:t>) times two inches. For height, Galton estimated this coefficient to be about 2/3: the height of an individual will measure around a midpoint that is two thirds of the parents’ deviation from the population average</a:t>
            </a:r>
          </a:p>
          <a:p>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43</a:t>
            </a:fld>
            <a:endParaRPr lang="es-UY"/>
          </a:p>
        </p:txBody>
      </p:sp>
    </p:spTree>
    <p:extLst>
      <p:ext uri="{BB962C8B-B14F-4D97-AF65-F5344CB8AC3E}">
        <p14:creationId xmlns:p14="http://schemas.microsoft.com/office/powerpoint/2010/main" val="531950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sz="1200" b="1" i="0" kern="1200" dirty="0">
                <a:solidFill>
                  <a:schemeClr val="tx1"/>
                </a:solidFill>
                <a:effectLst/>
                <a:latin typeface="+mn-lt"/>
                <a:ea typeface="+mn-ea"/>
                <a:cs typeface="+mn-cs"/>
              </a:rPr>
              <a:t>Jakob Bernoulli</a:t>
            </a:r>
            <a:r>
              <a:rPr lang="es-UY" sz="1200" b="0" i="0" kern="1200" dirty="0">
                <a:solidFill>
                  <a:schemeClr val="tx1"/>
                </a:solidFill>
                <a:effectLst/>
                <a:latin typeface="+mn-lt"/>
                <a:ea typeface="+mn-ea"/>
                <a:cs typeface="+mn-cs"/>
              </a:rPr>
              <a:t> (</a:t>
            </a:r>
            <a:r>
              <a:rPr lang="es-UY" sz="1200" b="0" i="0" u="none" strike="noStrike" kern="1200" dirty="0">
                <a:solidFill>
                  <a:schemeClr val="tx1"/>
                </a:solidFill>
                <a:effectLst/>
                <a:latin typeface="+mn-lt"/>
                <a:ea typeface="+mn-ea"/>
                <a:cs typeface="+mn-cs"/>
                <a:hlinkClick r:id="rId3" tooltip="Basilea"/>
              </a:rPr>
              <a:t>Basilea</a:t>
            </a:r>
            <a:r>
              <a:rPr lang="es-UY" sz="1200" b="0" i="0" kern="1200" dirty="0">
                <a:solidFill>
                  <a:schemeClr val="tx1"/>
                </a:solidFill>
                <a:effectLst/>
                <a:latin typeface="+mn-lt"/>
                <a:ea typeface="+mn-ea"/>
                <a:cs typeface="+mn-cs"/>
              </a:rPr>
              <a:t>, </a:t>
            </a:r>
            <a:r>
              <a:rPr lang="es-UY" sz="1200" b="0" i="0" u="none" strike="noStrike" kern="1200" dirty="0">
                <a:solidFill>
                  <a:schemeClr val="tx1"/>
                </a:solidFill>
                <a:effectLst/>
                <a:latin typeface="+mn-lt"/>
                <a:ea typeface="+mn-ea"/>
                <a:cs typeface="+mn-cs"/>
                <a:hlinkClick r:id="rId4" tooltip="27 de diciembre"/>
              </a:rPr>
              <a:t>27 de diciembre</a:t>
            </a:r>
            <a:r>
              <a:rPr lang="es-UY" sz="1200" b="0" i="0" kern="1200" dirty="0">
                <a:solidFill>
                  <a:schemeClr val="tx1"/>
                </a:solidFill>
                <a:effectLst/>
                <a:latin typeface="+mn-lt"/>
                <a:ea typeface="+mn-ea"/>
                <a:cs typeface="+mn-cs"/>
              </a:rPr>
              <a:t> de </a:t>
            </a:r>
            <a:r>
              <a:rPr lang="es-UY" sz="1200" b="0" i="0" u="none" strike="noStrike" kern="1200" dirty="0">
                <a:solidFill>
                  <a:schemeClr val="tx1"/>
                </a:solidFill>
                <a:effectLst/>
                <a:latin typeface="+mn-lt"/>
                <a:ea typeface="+mn-ea"/>
                <a:cs typeface="+mn-cs"/>
                <a:hlinkClick r:id="rId5" tooltip="1654"/>
              </a:rPr>
              <a:t>1654</a:t>
            </a:r>
            <a:r>
              <a:rPr lang="es-UY" sz="1200" b="0" i="0" kern="1200" dirty="0">
                <a:solidFill>
                  <a:schemeClr val="tx1"/>
                </a:solidFill>
                <a:effectLst/>
                <a:latin typeface="+mn-lt"/>
                <a:ea typeface="+mn-ea"/>
                <a:cs typeface="+mn-cs"/>
              </a:rPr>
              <a:t> - </a:t>
            </a:r>
            <a:r>
              <a:rPr lang="es-UY" sz="1200" b="0" i="1" kern="1200" dirty="0">
                <a:solidFill>
                  <a:schemeClr val="tx1"/>
                </a:solidFill>
                <a:effectLst/>
                <a:latin typeface="+mn-lt"/>
                <a:ea typeface="+mn-ea"/>
                <a:cs typeface="+mn-cs"/>
              </a:rPr>
              <a:t>ibíd.</a:t>
            </a:r>
            <a:r>
              <a:rPr lang="es-UY" sz="1200" b="0" i="0" kern="1200" dirty="0">
                <a:solidFill>
                  <a:schemeClr val="tx1"/>
                </a:solidFill>
                <a:effectLst/>
                <a:latin typeface="+mn-lt"/>
                <a:ea typeface="+mn-ea"/>
                <a:cs typeface="+mn-cs"/>
              </a:rPr>
              <a:t> </a:t>
            </a:r>
            <a:r>
              <a:rPr lang="es-UY" sz="1200" b="0" i="0" u="none" strike="noStrike" kern="1200" dirty="0">
                <a:solidFill>
                  <a:schemeClr val="tx1"/>
                </a:solidFill>
                <a:effectLst/>
                <a:latin typeface="+mn-lt"/>
                <a:ea typeface="+mn-ea"/>
                <a:cs typeface="+mn-cs"/>
                <a:hlinkClick r:id="rId6" tooltip="16 de agosto"/>
              </a:rPr>
              <a:t>16 de agosto</a:t>
            </a:r>
            <a:r>
              <a:rPr lang="es-UY" sz="1200" b="0" i="0" kern="1200" dirty="0">
                <a:solidFill>
                  <a:schemeClr val="tx1"/>
                </a:solidFill>
                <a:effectLst/>
                <a:latin typeface="+mn-lt"/>
                <a:ea typeface="+mn-ea"/>
                <a:cs typeface="+mn-cs"/>
              </a:rPr>
              <a:t> de </a:t>
            </a:r>
            <a:r>
              <a:rPr lang="es-UY" sz="1200" b="0" i="0" u="none" strike="noStrike" kern="1200" dirty="0">
                <a:solidFill>
                  <a:schemeClr val="tx1"/>
                </a:solidFill>
                <a:effectLst/>
                <a:latin typeface="+mn-lt"/>
                <a:ea typeface="+mn-ea"/>
                <a:cs typeface="+mn-cs"/>
                <a:hlinkClick r:id="rId7" tooltip="1705"/>
              </a:rPr>
              <a:t>1705</a:t>
            </a:r>
            <a:r>
              <a:rPr lang="es-UY" sz="1200" b="0" i="0" kern="1200" dirty="0">
                <a:solidFill>
                  <a:schemeClr val="tx1"/>
                </a:solidFill>
                <a:effectLst/>
                <a:latin typeface="+mn-lt"/>
                <a:ea typeface="+mn-ea"/>
                <a:cs typeface="+mn-cs"/>
              </a:rPr>
              <a:t>), también conocido como </a:t>
            </a:r>
            <a:r>
              <a:rPr lang="es-UY" sz="1200" b="1" i="0" kern="1200" dirty="0">
                <a:solidFill>
                  <a:schemeClr val="tx1"/>
                </a:solidFill>
                <a:effectLst/>
                <a:latin typeface="+mn-lt"/>
                <a:ea typeface="+mn-ea"/>
                <a:cs typeface="+mn-cs"/>
              </a:rPr>
              <a:t>Jacob</a:t>
            </a:r>
            <a:r>
              <a:rPr lang="es-UY" sz="1200" b="0" i="0" kern="1200" dirty="0">
                <a:solidFill>
                  <a:schemeClr val="tx1"/>
                </a:solidFill>
                <a:effectLst/>
                <a:latin typeface="+mn-lt"/>
                <a:ea typeface="+mn-ea"/>
                <a:cs typeface="+mn-cs"/>
              </a:rPr>
              <a:t>, </a:t>
            </a:r>
            <a:r>
              <a:rPr lang="es-UY" sz="1200" b="1" i="0" kern="1200" dirty="0">
                <a:solidFill>
                  <a:schemeClr val="tx1"/>
                </a:solidFill>
                <a:effectLst/>
                <a:latin typeface="+mn-lt"/>
                <a:ea typeface="+mn-ea"/>
                <a:cs typeface="+mn-cs"/>
              </a:rPr>
              <a:t>Jacques</a:t>
            </a:r>
            <a:r>
              <a:rPr lang="es-UY" sz="1200" b="0" i="0" kern="1200" dirty="0">
                <a:solidFill>
                  <a:schemeClr val="tx1"/>
                </a:solidFill>
                <a:effectLst/>
                <a:latin typeface="+mn-lt"/>
                <a:ea typeface="+mn-ea"/>
                <a:cs typeface="+mn-cs"/>
              </a:rPr>
              <a:t> o </a:t>
            </a:r>
            <a:r>
              <a:rPr lang="es-UY" sz="1200" b="1" i="0" kern="1200" dirty="0">
                <a:solidFill>
                  <a:schemeClr val="tx1"/>
                </a:solidFill>
                <a:effectLst/>
                <a:latin typeface="+mn-lt"/>
                <a:ea typeface="+mn-ea"/>
                <a:cs typeface="+mn-cs"/>
              </a:rPr>
              <a:t>James Bernoulli</a:t>
            </a:r>
            <a:r>
              <a:rPr lang="es-UY" sz="1200" b="0" i="0" kern="1200" dirty="0">
                <a:solidFill>
                  <a:schemeClr val="tx1"/>
                </a:solidFill>
                <a:effectLst/>
                <a:latin typeface="+mn-lt"/>
                <a:ea typeface="+mn-ea"/>
                <a:cs typeface="+mn-cs"/>
              </a:rPr>
              <a:t>, fue un destacado </a:t>
            </a:r>
            <a:r>
              <a:rPr lang="es-UY" sz="1200" b="0" i="0" u="none" strike="noStrike" kern="1200" dirty="0">
                <a:solidFill>
                  <a:schemeClr val="tx1"/>
                </a:solidFill>
                <a:effectLst/>
                <a:latin typeface="+mn-lt"/>
                <a:ea typeface="+mn-ea"/>
                <a:cs typeface="+mn-cs"/>
                <a:hlinkClick r:id="rId8" tooltip="Matemático"/>
              </a:rPr>
              <a:t>matemático</a:t>
            </a:r>
            <a:r>
              <a:rPr lang="es-UY" sz="1200" b="0" i="0" kern="1200" dirty="0">
                <a:solidFill>
                  <a:schemeClr val="tx1"/>
                </a:solidFill>
                <a:effectLst/>
                <a:latin typeface="+mn-lt"/>
                <a:ea typeface="+mn-ea"/>
                <a:cs typeface="+mn-cs"/>
              </a:rPr>
              <a:t> y </a:t>
            </a:r>
            <a:r>
              <a:rPr lang="es-UY" sz="1200" b="0" i="0" u="none" strike="noStrike" kern="1200" dirty="0">
                <a:solidFill>
                  <a:schemeClr val="tx1"/>
                </a:solidFill>
                <a:effectLst/>
                <a:latin typeface="+mn-lt"/>
                <a:ea typeface="+mn-ea"/>
                <a:cs typeface="+mn-cs"/>
                <a:hlinkClick r:id="rId9" tooltip="Científico"/>
              </a:rPr>
              <a:t>científico</a:t>
            </a:r>
            <a:r>
              <a:rPr lang="es-UY" sz="1200" b="0" i="0" kern="1200" dirty="0">
                <a:solidFill>
                  <a:schemeClr val="tx1"/>
                </a:solidFill>
                <a:effectLst/>
                <a:latin typeface="+mn-lt"/>
                <a:ea typeface="+mn-ea"/>
                <a:cs typeface="+mn-cs"/>
              </a:rPr>
              <a:t> </a:t>
            </a:r>
            <a:r>
              <a:rPr lang="es-UY" sz="1200" b="0" i="0" u="none" strike="noStrike" kern="1200" dirty="0">
                <a:solidFill>
                  <a:schemeClr val="tx1"/>
                </a:solidFill>
                <a:effectLst/>
                <a:latin typeface="+mn-lt"/>
                <a:ea typeface="+mn-ea"/>
                <a:cs typeface="+mn-cs"/>
                <a:hlinkClick r:id="rId10" tooltip="Suiza"/>
              </a:rPr>
              <a:t>suizo</a:t>
            </a:r>
            <a:r>
              <a:rPr lang="es-UY" sz="1200" b="0" i="0" kern="1200" dirty="0">
                <a:solidFill>
                  <a:schemeClr val="tx1"/>
                </a:solidFill>
                <a:effectLst/>
                <a:latin typeface="+mn-lt"/>
                <a:ea typeface="+mn-ea"/>
                <a:cs typeface="+mn-cs"/>
              </a:rPr>
              <a:t>; hermano mayor de </a:t>
            </a:r>
            <a:r>
              <a:rPr lang="es-UY" sz="1200" b="0" i="0" u="none" strike="noStrike" kern="1200" dirty="0">
                <a:solidFill>
                  <a:schemeClr val="tx1"/>
                </a:solidFill>
                <a:effectLst/>
                <a:latin typeface="+mn-lt"/>
                <a:ea typeface="+mn-ea"/>
                <a:cs typeface="+mn-cs"/>
                <a:hlinkClick r:id="rId11" tooltip="Johann Bernoulli"/>
              </a:rPr>
              <a:t>Johann Bernoulli</a:t>
            </a:r>
            <a:r>
              <a:rPr lang="es-UY" sz="1200" b="0" i="0" kern="1200" dirty="0">
                <a:solidFill>
                  <a:schemeClr val="tx1"/>
                </a:solidFill>
                <a:effectLst/>
                <a:latin typeface="+mn-lt"/>
                <a:ea typeface="+mn-ea"/>
                <a:cs typeface="+mn-cs"/>
              </a:rPr>
              <a:t> (miembro de la </a:t>
            </a:r>
            <a:r>
              <a:rPr lang="es-UY" sz="1200" b="0" i="0" u="none" strike="noStrike" kern="1200" dirty="0">
                <a:solidFill>
                  <a:schemeClr val="tx1"/>
                </a:solidFill>
                <a:effectLst/>
                <a:latin typeface="+mn-lt"/>
                <a:ea typeface="+mn-ea"/>
                <a:cs typeface="+mn-cs"/>
                <a:hlinkClick r:id="rId12" tooltip="Bernoulli"/>
              </a:rPr>
              <a:t>familia Bernoulli</a:t>
            </a:r>
            <a:r>
              <a:rPr lang="es-UY" sz="1200" b="0" i="0" kern="1200" dirty="0">
                <a:solidFill>
                  <a:schemeClr val="tx1"/>
                </a:solidFill>
                <a:effectLst/>
                <a:latin typeface="+mn-lt"/>
                <a:ea typeface="+mn-ea"/>
                <a:cs typeface="+mn-cs"/>
              </a:rPr>
              <a:t>).</a:t>
            </a:r>
          </a:p>
          <a:p>
            <a:endParaRPr lang="es-UY" sz="1200" b="0" i="0" kern="1200" dirty="0">
              <a:solidFill>
                <a:schemeClr val="tx1"/>
              </a:solidFill>
              <a:effectLst/>
              <a:latin typeface="+mn-lt"/>
              <a:ea typeface="+mn-ea"/>
              <a:cs typeface="+mn-cs"/>
            </a:endParaRPr>
          </a:p>
          <a:p>
            <a:r>
              <a:rPr lang="es-UY" dirty="0"/>
              <a:t>Conocido por </a:t>
            </a:r>
            <a:r>
              <a:rPr lang="es-UY" sz="1200" u="none" strike="noStrike" kern="1200" dirty="0">
                <a:solidFill>
                  <a:schemeClr val="tx1"/>
                </a:solidFill>
                <a:effectLst/>
                <a:latin typeface="+mn-lt"/>
                <a:ea typeface="+mn-ea"/>
                <a:cs typeface="+mn-cs"/>
                <a:hlinkClick r:id="rId13" tooltip="Ecuación diferencial de Bernoulli"/>
              </a:rPr>
              <a:t>Ecuación diferencial de Bernoulli</a:t>
            </a:r>
            <a:r>
              <a:rPr lang="es-UY" sz="1200" u="none" strike="noStrike" kern="1200" dirty="0">
                <a:solidFill>
                  <a:schemeClr val="tx1"/>
                </a:solidFill>
                <a:effectLst/>
                <a:latin typeface="+mn-lt"/>
                <a:ea typeface="+mn-ea"/>
                <a:cs typeface="+mn-cs"/>
              </a:rPr>
              <a:t>, </a:t>
            </a:r>
            <a:r>
              <a:rPr lang="es-UY" sz="1200" u="none" strike="noStrike" kern="1200" dirty="0">
                <a:solidFill>
                  <a:schemeClr val="tx1"/>
                </a:solidFill>
                <a:effectLst/>
                <a:latin typeface="+mn-lt"/>
                <a:ea typeface="+mn-ea"/>
                <a:cs typeface="+mn-cs"/>
                <a:hlinkClick r:id="rId14" tooltip="Polinomios de Bernoulli"/>
              </a:rPr>
              <a:t>Polinomios de Bernoulli</a:t>
            </a:r>
            <a:r>
              <a:rPr lang="es-UY" dirty="0">
                <a:effectLst/>
              </a:rPr>
              <a:t> , </a:t>
            </a:r>
            <a:r>
              <a:rPr lang="es-UY" sz="1200" u="none" strike="noStrike" kern="1200" dirty="0">
                <a:solidFill>
                  <a:schemeClr val="tx1"/>
                </a:solidFill>
                <a:effectLst/>
                <a:latin typeface="+mn-lt"/>
                <a:ea typeface="+mn-ea"/>
                <a:cs typeface="+mn-cs"/>
                <a:hlinkClick r:id="rId15" tooltip="Ensayo de Bernoulli"/>
              </a:rPr>
              <a:t>Ensayo de Bernoulli</a:t>
            </a:r>
            <a:r>
              <a:rPr lang="es-UY" dirty="0">
                <a:effectLst/>
              </a:rPr>
              <a:t> , </a:t>
            </a:r>
            <a:r>
              <a:rPr lang="es-UY" sz="1200" u="none" strike="noStrike" kern="1200" dirty="0">
                <a:solidFill>
                  <a:schemeClr val="tx1"/>
                </a:solidFill>
                <a:effectLst/>
                <a:latin typeface="+mn-lt"/>
                <a:ea typeface="+mn-ea"/>
                <a:cs typeface="+mn-cs"/>
                <a:hlinkClick r:id="rId16" tooltip="Ley de los grandes números"/>
              </a:rPr>
              <a:t>Ley de los grandes números</a:t>
            </a:r>
            <a:r>
              <a:rPr lang="es-UY" dirty="0">
                <a:effectLst/>
              </a:rPr>
              <a:t> , </a:t>
            </a:r>
            <a:r>
              <a:rPr lang="es-UY" sz="1200" u="none" strike="noStrike" kern="1200" dirty="0">
                <a:solidFill>
                  <a:schemeClr val="tx1"/>
                </a:solidFill>
                <a:effectLst/>
                <a:latin typeface="+mn-lt"/>
                <a:ea typeface="+mn-ea"/>
                <a:cs typeface="+mn-cs"/>
                <a:hlinkClick r:id="rId17" tooltip="Lemniscata"/>
              </a:rPr>
              <a:t>Lemniscata</a:t>
            </a:r>
            <a:endParaRPr lang="es-UY" sz="1200" u="none" strike="noStrike" kern="1200" dirty="0">
              <a:solidFill>
                <a:schemeClr val="tx1"/>
              </a:solidFill>
              <a:effectLst/>
              <a:latin typeface="+mn-lt"/>
              <a:ea typeface="+mn-ea"/>
              <a:cs typeface="+mn-cs"/>
            </a:endParaRPr>
          </a:p>
          <a:p>
            <a:endParaRPr lang="es-UY" sz="1200" u="none" strike="noStrike" kern="1200" dirty="0">
              <a:solidFill>
                <a:schemeClr val="tx1"/>
              </a:solidFill>
              <a:effectLst/>
              <a:latin typeface="+mn-lt"/>
              <a:ea typeface="+mn-ea"/>
              <a:cs typeface="+mn-cs"/>
            </a:endParaRPr>
          </a:p>
          <a:p>
            <a:r>
              <a:rPr lang="es-UY" sz="1200" b="0" i="0" kern="1200" dirty="0">
                <a:solidFill>
                  <a:schemeClr val="tx1"/>
                </a:solidFill>
                <a:effectLst/>
                <a:latin typeface="+mn-lt"/>
                <a:ea typeface="+mn-ea"/>
                <a:cs typeface="+mn-cs"/>
              </a:rPr>
              <a:t>En la </a:t>
            </a:r>
            <a:r>
              <a:rPr lang="es-UY" sz="1200" b="0" i="0" u="none" strike="noStrike" kern="1200" dirty="0">
                <a:solidFill>
                  <a:schemeClr val="tx1"/>
                </a:solidFill>
                <a:effectLst/>
                <a:latin typeface="+mn-lt"/>
                <a:ea typeface="+mn-ea"/>
                <a:cs typeface="+mn-cs"/>
                <a:hlinkClick r:id="rId18" tooltip="Teoría de probabilidad"/>
              </a:rPr>
              <a:t>teoría de la probabilidad</a:t>
            </a:r>
            <a:r>
              <a:rPr lang="es-UY" sz="1200" b="0" i="0" kern="1200" dirty="0">
                <a:solidFill>
                  <a:schemeClr val="tx1"/>
                </a:solidFill>
                <a:effectLst/>
                <a:latin typeface="+mn-lt"/>
                <a:ea typeface="+mn-ea"/>
                <a:cs typeface="+mn-cs"/>
              </a:rPr>
              <a:t>, bajo el término genérico de </a:t>
            </a:r>
            <a:r>
              <a:rPr lang="es-UY" sz="1200" b="1" i="0" kern="1200" dirty="0">
                <a:solidFill>
                  <a:schemeClr val="tx1"/>
                </a:solidFill>
                <a:effectLst/>
                <a:latin typeface="+mn-lt"/>
                <a:ea typeface="+mn-ea"/>
                <a:cs typeface="+mn-cs"/>
              </a:rPr>
              <a:t>ley de los grandes números</a:t>
            </a:r>
            <a:r>
              <a:rPr lang="es-UY" sz="1200" b="0" i="0" kern="1200" dirty="0">
                <a:solidFill>
                  <a:schemeClr val="tx1"/>
                </a:solidFill>
                <a:effectLst/>
                <a:latin typeface="+mn-lt"/>
                <a:ea typeface="+mn-ea"/>
                <a:cs typeface="+mn-cs"/>
              </a:rPr>
              <a:t> se engloban varios </a:t>
            </a:r>
            <a:r>
              <a:rPr lang="es-UY" sz="1200" b="0" i="0" u="none" strike="noStrike" kern="1200" dirty="0">
                <a:solidFill>
                  <a:schemeClr val="tx1"/>
                </a:solidFill>
                <a:effectLst/>
                <a:latin typeface="+mn-lt"/>
                <a:ea typeface="+mn-ea"/>
                <a:cs typeface="+mn-cs"/>
                <a:hlinkClick r:id="rId19" tooltip="Teorema"/>
              </a:rPr>
              <a:t>teoremas</a:t>
            </a:r>
            <a:r>
              <a:rPr lang="es-UY" sz="1200" b="0" i="0" kern="1200" dirty="0">
                <a:solidFill>
                  <a:schemeClr val="tx1"/>
                </a:solidFill>
                <a:effectLst/>
                <a:latin typeface="+mn-lt"/>
                <a:ea typeface="+mn-ea"/>
                <a:cs typeface="+mn-cs"/>
              </a:rPr>
              <a:t> que describen el comportamiento del </a:t>
            </a:r>
            <a:r>
              <a:rPr lang="es-UY" sz="1200" b="0" i="0" u="none" strike="noStrike" kern="1200" dirty="0">
                <a:solidFill>
                  <a:schemeClr val="tx1"/>
                </a:solidFill>
                <a:effectLst/>
                <a:latin typeface="+mn-lt"/>
                <a:ea typeface="+mn-ea"/>
                <a:cs typeface="+mn-cs"/>
                <a:hlinkClick r:id="rId20" tooltip="Promedio"/>
              </a:rPr>
              <a:t>promedio</a:t>
            </a:r>
            <a:r>
              <a:rPr lang="es-UY" sz="1200" b="0" i="0" kern="1200" dirty="0">
                <a:solidFill>
                  <a:schemeClr val="tx1"/>
                </a:solidFill>
                <a:effectLst/>
                <a:latin typeface="+mn-lt"/>
                <a:ea typeface="+mn-ea"/>
                <a:cs typeface="+mn-cs"/>
              </a:rPr>
              <a:t> de una </a:t>
            </a:r>
            <a:r>
              <a:rPr lang="es-UY" sz="1200" b="0" i="0" u="none" strike="noStrike" kern="1200" dirty="0">
                <a:solidFill>
                  <a:schemeClr val="tx1"/>
                </a:solidFill>
                <a:effectLst/>
                <a:latin typeface="+mn-lt"/>
                <a:ea typeface="+mn-ea"/>
                <a:cs typeface="+mn-cs"/>
                <a:hlinkClick r:id="rId21" tooltip="Sucesión matemática"/>
              </a:rPr>
              <a:t>sucesión</a:t>
            </a:r>
            <a:r>
              <a:rPr lang="es-UY" sz="1200" b="0" i="0" kern="1200" dirty="0">
                <a:solidFill>
                  <a:schemeClr val="tx1"/>
                </a:solidFill>
                <a:effectLst/>
                <a:latin typeface="+mn-lt"/>
                <a:ea typeface="+mn-ea"/>
                <a:cs typeface="+mn-cs"/>
              </a:rPr>
              <a:t> de </a:t>
            </a:r>
            <a:r>
              <a:rPr lang="es-UY" sz="1200" b="0" i="0" u="none" strike="noStrike" kern="1200" dirty="0">
                <a:solidFill>
                  <a:schemeClr val="tx1"/>
                </a:solidFill>
                <a:effectLst/>
                <a:latin typeface="+mn-lt"/>
                <a:ea typeface="+mn-ea"/>
                <a:cs typeface="+mn-cs"/>
                <a:hlinkClick r:id="rId22" tooltip="Variable aleatoria"/>
              </a:rPr>
              <a:t>variables aleatorias</a:t>
            </a:r>
            <a:r>
              <a:rPr lang="es-UY" sz="1200" b="0" i="0" kern="1200" dirty="0">
                <a:solidFill>
                  <a:schemeClr val="tx1"/>
                </a:solidFill>
                <a:effectLst/>
                <a:latin typeface="+mn-lt"/>
                <a:ea typeface="+mn-ea"/>
                <a:cs typeface="+mn-cs"/>
              </a:rPr>
              <a:t> conforme aumenta su número de ensayos.</a:t>
            </a:r>
          </a:p>
          <a:p>
            <a:r>
              <a:rPr lang="es-UY" sz="1200" b="0" i="0" kern="1200" dirty="0">
                <a:solidFill>
                  <a:schemeClr val="tx1"/>
                </a:solidFill>
                <a:effectLst/>
                <a:latin typeface="+mn-lt"/>
                <a:ea typeface="+mn-ea"/>
                <a:cs typeface="+mn-cs"/>
              </a:rPr>
              <a:t>Estos teoremas prescriben condiciones suficientes para garantizar que dicho promedio </a:t>
            </a:r>
            <a:r>
              <a:rPr lang="es-UY" sz="1200" b="0" i="0" u="none" strike="noStrike" kern="1200" dirty="0">
                <a:solidFill>
                  <a:schemeClr val="tx1"/>
                </a:solidFill>
                <a:effectLst/>
                <a:latin typeface="+mn-lt"/>
                <a:ea typeface="+mn-ea"/>
                <a:cs typeface="+mn-cs"/>
                <a:hlinkClick r:id="rId23" tooltip="Convergencia (matemáticas)"/>
              </a:rPr>
              <a:t>converja</a:t>
            </a:r>
            <a:r>
              <a:rPr lang="es-UY" sz="1200" b="0" i="0" kern="1200" dirty="0">
                <a:solidFill>
                  <a:schemeClr val="tx1"/>
                </a:solidFill>
                <a:effectLst/>
                <a:latin typeface="+mn-lt"/>
                <a:ea typeface="+mn-ea"/>
                <a:cs typeface="+mn-cs"/>
              </a:rPr>
              <a:t> (en los sentidos explicados abajo) al promedio de las </a:t>
            </a:r>
            <a:r>
              <a:rPr lang="es-UY" sz="1200" b="0" i="0" u="none" strike="noStrike" kern="1200" dirty="0">
                <a:solidFill>
                  <a:schemeClr val="tx1"/>
                </a:solidFill>
                <a:effectLst/>
                <a:latin typeface="+mn-lt"/>
                <a:ea typeface="+mn-ea"/>
                <a:cs typeface="+mn-cs"/>
                <a:hlinkClick r:id="rId24" tooltip="Esperanza matemática"/>
              </a:rPr>
              <a:t>esperanzas</a:t>
            </a:r>
            <a:r>
              <a:rPr lang="es-UY" sz="1200" b="0" i="0" kern="1200" dirty="0">
                <a:solidFill>
                  <a:schemeClr val="tx1"/>
                </a:solidFill>
                <a:effectLst/>
                <a:latin typeface="+mn-lt"/>
                <a:ea typeface="+mn-ea"/>
                <a:cs typeface="+mn-cs"/>
              </a:rPr>
              <a:t> de las variables aleatorias involucradas. Las distintas formulaciones de la ley de los grandes números (y sus condiciones asociadas) especifican la convergencia de formas distintas.</a:t>
            </a:r>
          </a:p>
          <a:p>
            <a:r>
              <a:rPr lang="es-UY" sz="1200" b="0" i="0" kern="1200" dirty="0">
                <a:solidFill>
                  <a:schemeClr val="tx1"/>
                </a:solidFill>
                <a:effectLst/>
                <a:latin typeface="+mn-lt"/>
                <a:ea typeface="+mn-ea"/>
                <a:cs typeface="+mn-cs"/>
              </a:rPr>
              <a:t>Las leyes de los grandes números explican por qué el promedio de una muestra al azar de una </a:t>
            </a:r>
            <a:r>
              <a:rPr lang="es-UY" sz="1200" b="0" i="0" u="none" strike="noStrike" kern="1200" dirty="0">
                <a:solidFill>
                  <a:schemeClr val="tx1"/>
                </a:solidFill>
                <a:effectLst/>
                <a:latin typeface="+mn-lt"/>
                <a:ea typeface="+mn-ea"/>
                <a:cs typeface="+mn-cs"/>
                <a:hlinkClick r:id="rId25" tooltip="Población estadística"/>
              </a:rPr>
              <a:t>población</a:t>
            </a:r>
            <a:r>
              <a:rPr lang="es-UY" sz="1200" b="0" i="0" kern="1200" dirty="0">
                <a:solidFill>
                  <a:schemeClr val="tx1"/>
                </a:solidFill>
                <a:effectLst/>
                <a:latin typeface="+mn-lt"/>
                <a:ea typeface="+mn-ea"/>
                <a:cs typeface="+mn-cs"/>
              </a:rPr>
              <a:t> de gran tamaño tenderá a estar cerca de la media de la población completa...</a:t>
            </a:r>
          </a:p>
          <a:p>
            <a:r>
              <a:rPr lang="es-UY" sz="1200" b="0" i="0" kern="1200" dirty="0">
                <a:solidFill>
                  <a:schemeClr val="tx1"/>
                </a:solidFill>
                <a:effectLst/>
                <a:latin typeface="+mn-lt"/>
                <a:ea typeface="+mn-ea"/>
                <a:cs typeface="+mn-cs"/>
              </a:rPr>
              <a:t>Cuando las variables aleatorias tienen una </a:t>
            </a:r>
            <a:r>
              <a:rPr lang="es-UY" sz="1200" b="0" i="0" u="none" strike="noStrike" kern="1200" dirty="0">
                <a:solidFill>
                  <a:schemeClr val="tx1"/>
                </a:solidFill>
                <a:effectLst/>
                <a:latin typeface="+mn-lt"/>
                <a:ea typeface="+mn-ea"/>
                <a:cs typeface="+mn-cs"/>
                <a:hlinkClick r:id="rId26" tooltip="Varianza"/>
              </a:rPr>
              <a:t>varianza</a:t>
            </a:r>
            <a:r>
              <a:rPr lang="es-UY" sz="1200" b="0" i="0" kern="1200" dirty="0">
                <a:solidFill>
                  <a:schemeClr val="tx1"/>
                </a:solidFill>
                <a:effectLst/>
                <a:latin typeface="+mn-lt"/>
                <a:ea typeface="+mn-ea"/>
                <a:cs typeface="+mn-cs"/>
              </a:rPr>
              <a:t> finita, el </a:t>
            </a:r>
            <a:r>
              <a:rPr lang="es-UY" sz="1200" b="0" i="0" u="none" strike="noStrike" kern="1200" dirty="0">
                <a:solidFill>
                  <a:schemeClr val="tx1"/>
                </a:solidFill>
                <a:effectLst/>
                <a:latin typeface="+mn-lt"/>
                <a:ea typeface="+mn-ea"/>
                <a:cs typeface="+mn-cs"/>
                <a:hlinkClick r:id="rId27" tooltip="Teorema central del límite"/>
              </a:rPr>
              <a:t>teorema central del límite</a:t>
            </a:r>
            <a:r>
              <a:rPr lang="es-UY" sz="1200" b="0" i="0" kern="1200" dirty="0">
                <a:solidFill>
                  <a:schemeClr val="tx1"/>
                </a:solidFill>
                <a:effectLst/>
                <a:latin typeface="+mn-lt"/>
                <a:ea typeface="+mn-ea"/>
                <a:cs typeface="+mn-cs"/>
              </a:rPr>
              <a:t> extiende nuestro entendimiento de la convergencia de su promedio describiendo la distribución de diferencias estandarizadas entre la suma de variables aleatorias y el valor esperado de esta suma: sin importar la distribución subyacente de las variables aleatorias, esta diferencia estandarizada converge a una </a:t>
            </a:r>
            <a:r>
              <a:rPr lang="es-UY" sz="1200" b="0" i="0" u="none" strike="noStrike" kern="1200" dirty="0">
                <a:solidFill>
                  <a:schemeClr val="tx1"/>
                </a:solidFill>
                <a:effectLst/>
                <a:latin typeface="+mn-lt"/>
                <a:ea typeface="+mn-ea"/>
                <a:cs typeface="+mn-cs"/>
                <a:hlinkClick r:id="rId28" tooltip="Distribución normal"/>
              </a:rPr>
              <a:t>variable aleatoria normal</a:t>
            </a:r>
            <a:r>
              <a:rPr lang="es-UY" sz="1200" b="0" i="0" kern="1200" dirty="0">
                <a:solidFill>
                  <a:schemeClr val="tx1"/>
                </a:solidFill>
                <a:effectLst/>
                <a:latin typeface="+mn-lt"/>
                <a:ea typeface="+mn-ea"/>
                <a:cs typeface="+mn-cs"/>
              </a:rPr>
              <a:t> estándar.</a:t>
            </a:r>
          </a:p>
          <a:p>
            <a:r>
              <a:rPr lang="es-UY" sz="1200" b="0" i="0" kern="1200" dirty="0">
                <a:solidFill>
                  <a:schemeClr val="tx1"/>
                </a:solidFill>
                <a:effectLst/>
                <a:latin typeface="+mn-lt"/>
                <a:ea typeface="+mn-ea"/>
                <a:cs typeface="+mn-cs"/>
              </a:rPr>
              <a:t>La frase "ley de los grandes números" es también usada ocasionalmente para referirse al principio de que la probabilidad de que cualquier evento posible (incluso uno improbable) ocurra </a:t>
            </a:r>
            <a:r>
              <a:rPr lang="es-UY" sz="1200" b="0" i="1" kern="1200" dirty="0">
                <a:solidFill>
                  <a:schemeClr val="tx1"/>
                </a:solidFill>
                <a:effectLst/>
                <a:latin typeface="+mn-lt"/>
                <a:ea typeface="+mn-ea"/>
                <a:cs typeface="+mn-cs"/>
              </a:rPr>
              <a:t>al menos una vez</a:t>
            </a:r>
            <a:r>
              <a:rPr lang="es-UY" sz="1200" b="0" i="0" kern="1200" dirty="0">
                <a:solidFill>
                  <a:schemeClr val="tx1"/>
                </a:solidFill>
                <a:effectLst/>
                <a:latin typeface="+mn-lt"/>
                <a:ea typeface="+mn-ea"/>
                <a:cs typeface="+mn-cs"/>
              </a:rPr>
              <a:t> en una serie aumenta con el número de eventos en la serie. Por ejemplo, la probabilidad de que un individuo gane la lotería es bastante baja; sin embargo, la probabilidad de que </a:t>
            </a:r>
            <a:r>
              <a:rPr lang="es-UY" sz="1200" b="0" i="1" kern="1200" dirty="0">
                <a:solidFill>
                  <a:schemeClr val="tx1"/>
                </a:solidFill>
                <a:effectLst/>
                <a:latin typeface="+mn-lt"/>
                <a:ea typeface="+mn-ea"/>
                <a:cs typeface="+mn-cs"/>
              </a:rPr>
              <a:t>alguien</a:t>
            </a:r>
            <a:r>
              <a:rPr lang="es-UY" sz="1200" b="0" i="0" kern="1200" dirty="0">
                <a:solidFill>
                  <a:schemeClr val="tx1"/>
                </a:solidFill>
                <a:effectLst/>
                <a:latin typeface="+mn-lt"/>
                <a:ea typeface="+mn-ea"/>
                <a:cs typeface="+mn-cs"/>
              </a:rPr>
              <a:t> gane la lotería es bastante alta, suponiendo que suficientes personas comprasen boletos de lotería.</a:t>
            </a:r>
          </a:p>
          <a:p>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44</a:t>
            </a:fld>
            <a:endParaRPr lang="es-UY"/>
          </a:p>
        </p:txBody>
      </p:sp>
    </p:spTree>
    <p:extLst>
      <p:ext uri="{BB962C8B-B14F-4D97-AF65-F5344CB8AC3E}">
        <p14:creationId xmlns:p14="http://schemas.microsoft.com/office/powerpoint/2010/main" val="1873494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El retorno en una ruleta va a ser de -1% y +1% con un 95% de confianza</a:t>
            </a:r>
          </a:p>
        </p:txBody>
      </p:sp>
      <p:sp>
        <p:nvSpPr>
          <p:cNvPr id="4" name="Marcador de número de diapositiva 3"/>
          <p:cNvSpPr>
            <a:spLocks noGrp="1"/>
          </p:cNvSpPr>
          <p:nvPr>
            <p:ph type="sldNum" sz="quarter" idx="10"/>
          </p:nvPr>
        </p:nvSpPr>
        <p:spPr/>
        <p:txBody>
          <a:bodyPr/>
          <a:lstStyle/>
          <a:p>
            <a:fld id="{95531866-2BCE-4BAA-A05F-A3610D92D8F9}" type="slidenum">
              <a:rPr lang="es-UY" smtClean="0"/>
              <a:t>46</a:t>
            </a:fld>
            <a:endParaRPr lang="es-UY"/>
          </a:p>
        </p:txBody>
      </p:sp>
    </p:spTree>
    <p:extLst>
      <p:ext uri="{BB962C8B-B14F-4D97-AF65-F5344CB8AC3E}">
        <p14:creationId xmlns:p14="http://schemas.microsoft.com/office/powerpoint/2010/main" val="115410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Cada miembro tiene la misma probabilidad de ser elegido.</a:t>
            </a:r>
            <a:r>
              <a:rPr lang="es-UY" baseline="0" dirty="0"/>
              <a:t> No siempre es apropiado. </a:t>
            </a:r>
          </a:p>
          <a:p>
            <a:r>
              <a:rPr lang="es-UY" baseline="0" dirty="0"/>
              <a:t>Si yo tengo en cuenta alumnos del MIT para ver qué porcentaje es nerd. </a:t>
            </a:r>
          </a:p>
          <a:p>
            <a:r>
              <a:rPr lang="es-UY" baseline="0" dirty="0"/>
              <a:t>Pero el tema es que la cantidad de alumnos por carrera es muy distinta! No se distribuyen igual. Si elegimos a 100 </a:t>
            </a:r>
            <a:r>
              <a:rPr lang="es-UY" baseline="0" dirty="0" err="1"/>
              <a:t>random</a:t>
            </a:r>
            <a:r>
              <a:rPr lang="es-UY" baseline="0" dirty="0"/>
              <a:t> seguramente sean todos de ingeniería y eso no está bien. </a:t>
            </a:r>
          </a:p>
          <a:p>
            <a:r>
              <a:rPr lang="es-UY" baseline="0" dirty="0"/>
              <a:t>Es mejor dividirlos en los grupos y elegir </a:t>
            </a:r>
            <a:r>
              <a:rPr lang="es-UY" baseline="0" dirty="0" err="1"/>
              <a:t>randómicamente</a:t>
            </a:r>
            <a:r>
              <a:rPr lang="es-UY" baseline="0" dirty="0"/>
              <a:t> entre esos grupos, la cantidad de cada grupo es proporcional al tamaño del grupo.</a:t>
            </a:r>
          </a:p>
          <a:p>
            <a:endParaRPr lang="es-UY" baseline="0" dirty="0"/>
          </a:p>
          <a:p>
            <a:r>
              <a:rPr lang="es-UY" baseline="0" dirty="0"/>
              <a:t>Sin reemplazo significa que una vez que </a:t>
            </a:r>
            <a:r>
              <a:rPr lang="es-UY" baseline="0" dirty="0" err="1"/>
              <a:t>sacás</a:t>
            </a:r>
            <a:r>
              <a:rPr lang="es-UY" baseline="0" dirty="0"/>
              <a:t> a un individuo de la población lo </a:t>
            </a:r>
            <a:r>
              <a:rPr lang="es-UY" baseline="0" dirty="0" err="1"/>
              <a:t>sacás</a:t>
            </a:r>
            <a:r>
              <a:rPr lang="es-UY" baseline="0" dirty="0"/>
              <a:t> posta y no lo </a:t>
            </a:r>
            <a:r>
              <a:rPr lang="es-UY" baseline="0" dirty="0" err="1"/>
              <a:t>devolvés</a:t>
            </a:r>
            <a:r>
              <a:rPr lang="es-UY" baseline="0" dirty="0"/>
              <a:t>. Lo que te garantiza que no lo vas a volver a elegir. Otros mecanismos vos lo </a:t>
            </a:r>
            <a:r>
              <a:rPr lang="es-UY" baseline="0" dirty="0" err="1"/>
              <a:t>devolvés</a:t>
            </a:r>
            <a:r>
              <a:rPr lang="es-UY" baseline="0" dirty="0"/>
              <a:t> a la población (con reemplazo) entonces lo podrías volver a elegir muchas veces.</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48</a:t>
            </a:fld>
            <a:endParaRPr lang="es-UY"/>
          </a:p>
        </p:txBody>
      </p:sp>
    </p:spTree>
    <p:extLst>
      <p:ext uri="{BB962C8B-B14F-4D97-AF65-F5344CB8AC3E}">
        <p14:creationId xmlns:p14="http://schemas.microsoft.com/office/powerpoint/2010/main" val="2941573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Este tipo es el que se usa para las que tienen que ver con política, si bien por ejemplo vas a querer seleccionar y encuestar</a:t>
            </a:r>
            <a:r>
              <a:rPr lang="es-UY" baseline="0" dirty="0"/>
              <a:t> mayoritariamente a los estudiantes de ingeniería, también vas a querer alguno de arquitectura en el </a:t>
            </a:r>
            <a:r>
              <a:rPr lang="es-UY" baseline="0" dirty="0" err="1"/>
              <a:t>sampleo</a:t>
            </a:r>
            <a:r>
              <a:rPr lang="es-UY" baseline="0" dirty="0"/>
              <a:t>. Acá tienen algunos de la ciudad, algunos del campo, de minorías, etc.</a:t>
            </a:r>
          </a:p>
          <a:p>
            <a:r>
              <a:rPr lang="es-UY" baseline="0" dirty="0"/>
              <a:t>Es difícil armarlos bien pero te permite muestras más pequeñas que las que son </a:t>
            </a:r>
            <a:r>
              <a:rPr lang="es-UY" baseline="0" dirty="0" err="1"/>
              <a:t>random</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49</a:t>
            </a:fld>
            <a:endParaRPr lang="es-UY"/>
          </a:p>
        </p:txBody>
      </p:sp>
    </p:spTree>
    <p:extLst>
      <p:ext uri="{BB962C8B-B14F-4D97-AF65-F5344CB8AC3E}">
        <p14:creationId xmlns:p14="http://schemas.microsoft.com/office/powerpoint/2010/main" val="1135608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50</a:t>
            </a:fld>
            <a:endParaRPr lang="es-UY"/>
          </a:p>
        </p:txBody>
      </p:sp>
    </p:spTree>
    <p:extLst>
      <p:ext uri="{BB962C8B-B14F-4D97-AF65-F5344CB8AC3E}">
        <p14:creationId xmlns:p14="http://schemas.microsoft.com/office/powerpoint/2010/main" val="2383096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Un caso típico de modelo de optimización es el </a:t>
            </a:r>
            <a:r>
              <a:rPr lang="es-UY" dirty="0" err="1"/>
              <a:t>waze</a:t>
            </a:r>
            <a:r>
              <a:rPr lang="es-UY" dirty="0"/>
              <a:t> ¿Cuál es la función objetivo que intenta maximizar o minimizar?</a:t>
            </a:r>
          </a:p>
          <a:p>
            <a:endParaRPr lang="es-UY" dirty="0"/>
          </a:p>
          <a:p>
            <a:r>
              <a:rPr lang="es-UY" dirty="0"/>
              <a:t>Minimiza o Maximiza: Hora de llegada, Calles seguras, Camino</a:t>
            </a:r>
            <a:r>
              <a:rPr lang="es-UY" baseline="0" dirty="0"/>
              <a:t> más corto, que me pueda mover velozmente sin embotellamientos (aunque llegue más tarde que fumándome el embotellamiento!)</a:t>
            </a:r>
          </a:p>
          <a:p>
            <a:endParaRPr lang="es-UY" baseline="0" dirty="0"/>
          </a:p>
          <a:p>
            <a:r>
              <a:rPr lang="es-UY" baseline="0" dirty="0"/>
              <a:t>Restricciones: presupuesto, hora de llegada</a:t>
            </a:r>
          </a:p>
          <a:p>
            <a:endParaRPr lang="es-UY" dirty="0"/>
          </a:p>
        </p:txBody>
      </p:sp>
      <p:sp>
        <p:nvSpPr>
          <p:cNvPr id="4" name="Marcador de número de diapositiva 3"/>
          <p:cNvSpPr>
            <a:spLocks noGrp="1"/>
          </p:cNvSpPr>
          <p:nvPr>
            <p:ph type="sldNum" sz="quarter" idx="10"/>
          </p:nvPr>
        </p:nvSpPr>
        <p:spPr/>
        <p:txBody>
          <a:bodyPr/>
          <a:lstStyle/>
          <a:p>
            <a:fld id="{FCB9A43F-25F5-4790-B117-31CD16F79ACC}" type="slidenum">
              <a:rPr lang="es-UY" smtClean="0"/>
              <a:t>51</a:t>
            </a:fld>
            <a:endParaRPr lang="es-UY"/>
          </a:p>
        </p:txBody>
      </p:sp>
    </p:spTree>
    <p:extLst>
      <p:ext uri="{BB962C8B-B14F-4D97-AF65-F5344CB8AC3E}">
        <p14:creationId xmlns:p14="http://schemas.microsoft.com/office/powerpoint/2010/main" val="141146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Ahora se habla mucho del </a:t>
            </a:r>
            <a:r>
              <a:rPr lang="es-MX" dirty="0" err="1"/>
              <a:t>citizen</a:t>
            </a:r>
            <a:r>
              <a:rPr lang="es-MX" dirty="0"/>
              <a:t> data </a:t>
            </a:r>
            <a:r>
              <a:rPr lang="es-MX" dirty="0" err="1"/>
              <a:t>scientist</a:t>
            </a:r>
            <a:r>
              <a:rPr lang="es-MX" dirty="0"/>
              <a:t> que es un rol muy copado</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5</a:t>
            </a:fld>
            <a:endParaRPr lang="es-UY"/>
          </a:p>
        </p:txBody>
      </p:sp>
    </p:spTree>
    <p:extLst>
      <p:ext uri="{BB962C8B-B14F-4D97-AF65-F5344CB8AC3E}">
        <p14:creationId xmlns:p14="http://schemas.microsoft.com/office/powerpoint/2010/main" val="2621799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Imagino que de los 4 niveles el que les resulta más extraño es el de prescriptivo y está bien ya que es el más complejo.</a:t>
            </a:r>
          </a:p>
          <a:p>
            <a:r>
              <a:rPr lang="es-UY" dirty="0"/>
              <a:t>Las técnicas se basan en el campo de la investigación operativa (conocida también como teoría de la toma de decisiones o programación matemática) es una rama de la Administración que consiste en el uso de modelos matemáticos, estadística y algoritmos con objeto de realizar un proceso de toma de decisiones. Frecuentemente trata del estudio de complejos sistemas reales, con la finalidad de mejorar (u optimizar) su funcionamiento. Como por ejemplo, mejores rutas para transportar mercadería o cuál es la mejor forma de asignar camas en un hospital.</a:t>
            </a:r>
          </a:p>
          <a:p>
            <a:r>
              <a:rPr lang="es-UY" dirty="0"/>
              <a:t>Básicamente lo que tiene en cuenta es una serie</a:t>
            </a:r>
            <a:r>
              <a:rPr lang="es-UY" baseline="0" dirty="0"/>
              <a:t> de restricciones </a:t>
            </a:r>
            <a:r>
              <a:rPr lang="es-UY" dirty="0"/>
              <a:t>que puede estar dada por la escasez de recursos, para determinar cómo se puede alcanzar un objetivo definido, haciendo un uso</a:t>
            </a:r>
            <a:r>
              <a:rPr lang="es-UY" baseline="0" dirty="0"/>
              <a:t> óptimo de los recursos, ya sea por ejemplo </a:t>
            </a:r>
            <a:r>
              <a:rPr lang="es-UY" dirty="0"/>
              <a:t>alcanzando la maximización de los beneficios o la minimización de costos.</a:t>
            </a:r>
          </a:p>
          <a:p>
            <a:endParaRPr lang="es-UY" dirty="0"/>
          </a:p>
        </p:txBody>
      </p:sp>
      <p:sp>
        <p:nvSpPr>
          <p:cNvPr id="4" name="Marcador de número de diapositiva 3"/>
          <p:cNvSpPr>
            <a:spLocks noGrp="1"/>
          </p:cNvSpPr>
          <p:nvPr>
            <p:ph type="sldNum" sz="quarter" idx="10"/>
          </p:nvPr>
        </p:nvSpPr>
        <p:spPr/>
        <p:txBody>
          <a:bodyPr/>
          <a:lstStyle/>
          <a:p>
            <a:fld id="{A8AB16B2-FD84-439C-94B1-C92DD62A8E7D}" type="slidenum">
              <a:rPr lang="es-UY" smtClean="0"/>
              <a:t>52</a:t>
            </a:fld>
            <a:endParaRPr lang="es-UY"/>
          </a:p>
        </p:txBody>
      </p:sp>
    </p:spTree>
    <p:extLst>
      <p:ext uri="{BB962C8B-B14F-4D97-AF65-F5344CB8AC3E}">
        <p14:creationId xmlns:p14="http://schemas.microsoft.com/office/powerpoint/2010/main" val="4102923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problema de la mochila es un clásico de los modelos de optimización, el binario es más divertido porque el continuo me permite de alguna forma “partir los elementos” entonces yo puedo “rallar” el oro de los lingotes y así llevarme una fracción. La forma de resolverlo es sencilla, voy poniendo del que tiene valor al que tiene menos siempre y cuando la mochila aguante el peso. En este caso arrancaría con la olla y luego </a:t>
            </a:r>
            <a:r>
              <a:rPr lang="es-MX" dirty="0" err="1"/>
              <a:t>partitía</a:t>
            </a:r>
            <a:r>
              <a:rPr lang="es-MX" dirty="0"/>
              <a:t> los lingotes para robarme 200 oz de ellos</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53</a:t>
            </a:fld>
            <a:endParaRPr lang="es-UY"/>
          </a:p>
        </p:txBody>
      </p:sp>
    </p:spTree>
    <p:extLst>
      <p:ext uri="{BB962C8B-B14F-4D97-AF65-F5344CB8AC3E}">
        <p14:creationId xmlns:p14="http://schemas.microsoft.com/office/powerpoint/2010/main" val="639275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 sería un vector binario, I es el vector que contiene a los elementos (ítems)</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54</a:t>
            </a:fld>
            <a:endParaRPr lang="es-UY"/>
          </a:p>
        </p:txBody>
      </p:sp>
    </p:spTree>
    <p:extLst>
      <p:ext uri="{BB962C8B-B14F-4D97-AF65-F5344CB8AC3E}">
        <p14:creationId xmlns:p14="http://schemas.microsoft.com/office/powerpoint/2010/main" val="1879158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 malo de la fuerza bruta es que este (como muchos otros) es un problema inherentemente exponencial. 2 elevado a la cantidad de ítems. Si tenemos 10 ya estamos hablando de 1024. Con 20 ítems es más de 1 millón de posibilidades!. Lo malo es que no hay un mejor algoritmo que nos aseguro encontrar una solución óptima. Pero si bien no se puede encontrar la solución perfecta, si se puede encontrar soluciones muy muy buenas.</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55</a:t>
            </a:fld>
            <a:endParaRPr lang="es-UY"/>
          </a:p>
        </p:txBody>
      </p:sp>
    </p:spTree>
    <p:extLst>
      <p:ext uri="{BB962C8B-B14F-4D97-AF65-F5344CB8AC3E}">
        <p14:creationId xmlns:p14="http://schemas.microsoft.com/office/powerpoint/2010/main" val="575059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Y ustedes se preguntarán ¿Qué es valioso? Es el que tiene efectivamente más valor o el valor dividido el peso?</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56</a:t>
            </a:fld>
            <a:endParaRPr lang="es-UY"/>
          </a:p>
        </p:txBody>
      </p:sp>
    </p:spTree>
    <p:extLst>
      <p:ext uri="{BB962C8B-B14F-4D97-AF65-F5344CB8AC3E}">
        <p14:creationId xmlns:p14="http://schemas.microsoft.com/office/powerpoint/2010/main" val="599645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59</a:t>
            </a:fld>
            <a:endParaRPr lang="es-UY"/>
          </a:p>
        </p:txBody>
      </p:sp>
    </p:spTree>
    <p:extLst>
      <p:ext uri="{BB962C8B-B14F-4D97-AF65-F5344CB8AC3E}">
        <p14:creationId xmlns:p14="http://schemas.microsoft.com/office/powerpoint/2010/main" val="401340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Un ejemplo concreto puede ser un problema de restricciones</a:t>
            </a:r>
          </a:p>
          <a:p>
            <a:pPr>
              <a:spcBef>
                <a:spcPct val="50000"/>
              </a:spcBef>
            </a:pPr>
            <a:endParaRPr lang="es-UY" altLang="es-UY" dirty="0"/>
          </a:p>
          <a:p>
            <a:pPr>
              <a:spcBef>
                <a:spcPct val="50000"/>
              </a:spcBef>
            </a:pPr>
            <a:r>
              <a:rPr lang="es-UY" altLang="es-UY" dirty="0"/>
              <a:t>Tenemos dos fábricas que deben abastecer tres ciudades (que tienen 20, 20 y 25 mil personas respectivamente) durante un año.</a:t>
            </a:r>
          </a:p>
          <a:p>
            <a:pPr>
              <a:spcBef>
                <a:spcPct val="50000"/>
              </a:spcBef>
            </a:pPr>
            <a:r>
              <a:rPr lang="es-UY" altLang="es-UY" dirty="0"/>
              <a:t>La primer fábrica tiene una capacidad</a:t>
            </a:r>
            <a:r>
              <a:rPr lang="es-UY" altLang="es-UY" baseline="0" dirty="0"/>
              <a:t> de producción de </a:t>
            </a:r>
            <a:r>
              <a:rPr lang="es-UY" altLang="es-UY" dirty="0"/>
              <a:t>25 mil unidades y la segunda de 40 mil unidades.</a:t>
            </a:r>
          </a:p>
          <a:p>
            <a:pPr>
              <a:spcBef>
                <a:spcPct val="50000"/>
              </a:spcBef>
            </a:pPr>
            <a:endParaRPr lang="es-UY" altLang="es-UY" dirty="0"/>
          </a:p>
          <a:p>
            <a:pPr>
              <a:spcBef>
                <a:spcPct val="50000"/>
              </a:spcBef>
            </a:pPr>
            <a:r>
              <a:rPr lang="es-ES" altLang="es-UY" dirty="0"/>
              <a:t>Decidir cuántas unidades trasladar desde cada fábrica a cada ciudad de modo de minimizar los costos de transporte teniendo en cuenta que los costos de transporte (en $/unidad) son : </a:t>
            </a:r>
            <a:r>
              <a:rPr lang="es-UY" altLang="es-UY" dirty="0"/>
              <a:t> </a:t>
            </a:r>
          </a:p>
          <a:p>
            <a:pPr rtl="0" eaLnBrk="1" fontAlgn="base" latinLnBrk="0" hangingPunct="1"/>
            <a:endParaRPr lang="es-UY" sz="1200" b="0" i="0" u="none" strike="noStrike" kern="1200" dirty="0">
              <a:solidFill>
                <a:schemeClr val="tx1"/>
              </a:solidFill>
              <a:effectLst/>
              <a:latin typeface="+mn-lt"/>
              <a:ea typeface="+mn-ea"/>
              <a:cs typeface="+mn-cs"/>
            </a:endParaRPr>
          </a:p>
          <a:p>
            <a:pPr>
              <a:spcBef>
                <a:spcPct val="50000"/>
              </a:spcBef>
            </a:pPr>
            <a:endParaRPr lang="es-UY" altLang="es-UY" dirty="0"/>
          </a:p>
          <a:p>
            <a:endParaRPr lang="es-UY" dirty="0"/>
          </a:p>
        </p:txBody>
      </p:sp>
      <p:sp>
        <p:nvSpPr>
          <p:cNvPr id="4" name="Marcador de número de diapositiva 3"/>
          <p:cNvSpPr>
            <a:spLocks noGrp="1"/>
          </p:cNvSpPr>
          <p:nvPr>
            <p:ph type="sldNum" sz="quarter" idx="10"/>
          </p:nvPr>
        </p:nvSpPr>
        <p:spPr/>
        <p:txBody>
          <a:bodyPr/>
          <a:lstStyle/>
          <a:p>
            <a:fld id="{A8AB16B2-FD84-439C-94B1-C92DD62A8E7D}" type="slidenum">
              <a:rPr lang="es-UY" smtClean="0"/>
              <a:t>69</a:t>
            </a:fld>
            <a:endParaRPr lang="es-UY"/>
          </a:p>
        </p:txBody>
      </p:sp>
    </p:spTree>
    <p:extLst>
      <p:ext uri="{BB962C8B-B14F-4D97-AF65-F5344CB8AC3E}">
        <p14:creationId xmlns:p14="http://schemas.microsoft.com/office/powerpoint/2010/main" val="2996048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err="1">
                <a:solidFill>
                  <a:schemeClr val="tx1"/>
                </a:solidFill>
                <a:effectLst/>
                <a:latin typeface="+mn-lt"/>
                <a:ea typeface="+mn-ea"/>
                <a:cs typeface="+mn-cs"/>
              </a:rPr>
              <a:t>from</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scipy.optimize</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import</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minimize</a:t>
            </a:r>
            <a:endParaRPr lang="es-MX" sz="1200" b="0" kern="1200" dirty="0">
              <a:solidFill>
                <a:schemeClr val="tx1"/>
              </a:solidFill>
              <a:effectLst/>
              <a:latin typeface="+mn-lt"/>
              <a:ea typeface="+mn-ea"/>
              <a:cs typeface="+mn-cs"/>
            </a:endParaRPr>
          </a:p>
          <a:p>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err="1">
                <a:solidFill>
                  <a:schemeClr val="tx1"/>
                </a:solidFill>
                <a:effectLst/>
                <a:latin typeface="+mn-lt"/>
                <a:ea typeface="+mn-ea"/>
                <a:cs typeface="+mn-cs"/>
              </a:rPr>
              <a:t>fun</a:t>
            </a:r>
            <a:r>
              <a:rPr lang="es-MX" sz="1200" b="0" kern="1200" dirty="0">
                <a:solidFill>
                  <a:schemeClr val="tx1"/>
                </a:solidFill>
                <a:effectLst/>
                <a:latin typeface="+mn-lt"/>
                <a:ea typeface="+mn-ea"/>
                <a:cs typeface="+mn-cs"/>
              </a:rPr>
              <a:t> = lambda x: 21*x[0]+25*x[1]+15*x[2]+28*x[3]+13*x[4]+19*x[5]</a:t>
            </a:r>
          </a:p>
          <a:p>
            <a:r>
              <a:rPr lang="es-MX" sz="1200" b="0" kern="1200" dirty="0" err="1">
                <a:solidFill>
                  <a:schemeClr val="tx1"/>
                </a:solidFill>
                <a:effectLst/>
                <a:latin typeface="+mn-lt"/>
                <a:ea typeface="+mn-ea"/>
                <a:cs typeface="+mn-cs"/>
              </a:rPr>
              <a:t>cons</a:t>
            </a:r>
            <a:r>
              <a:rPr lang="es-MX" sz="1200" b="0" kern="1200" dirty="0">
                <a:solidFill>
                  <a:schemeClr val="tx1"/>
                </a:solidFill>
                <a:effectLst/>
                <a:latin typeface="+mn-lt"/>
                <a:ea typeface="+mn-ea"/>
                <a:cs typeface="+mn-cs"/>
              </a:rPr>
              <a:t> = ({'</a:t>
            </a:r>
            <a:r>
              <a:rPr lang="es-MX" sz="1200" b="0" kern="1200" dirty="0" err="1">
                <a:solidFill>
                  <a:schemeClr val="tx1"/>
                </a:solidFill>
                <a:effectLst/>
                <a:latin typeface="+mn-lt"/>
                <a:ea typeface="+mn-ea"/>
                <a:cs typeface="+mn-cs"/>
              </a:rPr>
              <a:t>type</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eq</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fun</a:t>
            </a:r>
            <a:r>
              <a:rPr lang="es-MX" sz="1200" b="0" kern="1200" dirty="0">
                <a:solidFill>
                  <a:schemeClr val="tx1"/>
                </a:solidFill>
                <a:effectLst/>
                <a:latin typeface="+mn-lt"/>
                <a:ea typeface="+mn-ea"/>
                <a:cs typeface="+mn-cs"/>
              </a:rPr>
              <a:t>': lambda x: x[0] + x[3] - 20}, </a:t>
            </a:r>
          </a:p>
          <a:p>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type</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ineq</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fun</a:t>
            </a:r>
            <a:r>
              <a:rPr lang="es-MX" sz="1200" b="0" kern="1200" dirty="0">
                <a:solidFill>
                  <a:schemeClr val="tx1"/>
                </a:solidFill>
                <a:effectLst/>
                <a:latin typeface="+mn-lt"/>
                <a:ea typeface="+mn-ea"/>
                <a:cs typeface="+mn-cs"/>
              </a:rPr>
              <a:t>': lambda x: x[1] + x[4] - 20}, </a:t>
            </a:r>
          </a:p>
          <a:p>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type</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ineq</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fun</a:t>
            </a:r>
            <a:r>
              <a:rPr lang="es-MX" sz="1200" b="0" kern="1200" dirty="0">
                <a:solidFill>
                  <a:schemeClr val="tx1"/>
                </a:solidFill>
                <a:effectLst/>
                <a:latin typeface="+mn-lt"/>
                <a:ea typeface="+mn-ea"/>
                <a:cs typeface="+mn-cs"/>
              </a:rPr>
              <a:t>': lambda x: x[2] + x[5] - 25}, </a:t>
            </a:r>
          </a:p>
          <a:p>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type</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ineq</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fun</a:t>
            </a:r>
            <a:r>
              <a:rPr lang="es-MX" sz="1200" b="0" kern="1200" dirty="0">
                <a:solidFill>
                  <a:schemeClr val="tx1"/>
                </a:solidFill>
                <a:effectLst/>
                <a:latin typeface="+mn-lt"/>
                <a:ea typeface="+mn-ea"/>
                <a:cs typeface="+mn-cs"/>
              </a:rPr>
              <a:t>': lambda x: x[0] + x[1] + x[2] - 25}, </a:t>
            </a:r>
          </a:p>
          <a:p>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type</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ineq</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fun</a:t>
            </a:r>
            <a:r>
              <a:rPr lang="es-MX" sz="1200" b="0" kern="1200" dirty="0">
                <a:solidFill>
                  <a:schemeClr val="tx1"/>
                </a:solidFill>
                <a:effectLst/>
                <a:latin typeface="+mn-lt"/>
                <a:ea typeface="+mn-ea"/>
                <a:cs typeface="+mn-cs"/>
              </a:rPr>
              <a:t>': lambda x: x[3] + x[4] + x[5] - 40})</a:t>
            </a:r>
          </a:p>
          <a:p>
            <a:r>
              <a:rPr lang="es-MX" sz="1200" b="0" kern="1200" dirty="0" err="1">
                <a:solidFill>
                  <a:schemeClr val="tx1"/>
                </a:solidFill>
                <a:effectLst/>
                <a:latin typeface="+mn-lt"/>
                <a:ea typeface="+mn-ea"/>
                <a:cs typeface="+mn-cs"/>
              </a:rPr>
              <a:t>bnds</a:t>
            </a:r>
            <a:r>
              <a:rPr lang="es-MX" sz="1200" b="0" kern="1200" dirty="0">
                <a:solidFill>
                  <a:schemeClr val="tx1"/>
                </a:solidFill>
                <a:effectLst/>
                <a:latin typeface="+mn-lt"/>
                <a:ea typeface="+mn-ea"/>
                <a:cs typeface="+mn-cs"/>
              </a:rPr>
              <a:t> = ((0, </a:t>
            </a:r>
            <a:r>
              <a:rPr lang="es-MX" sz="1200" b="0" kern="1200" dirty="0" err="1">
                <a:solidFill>
                  <a:schemeClr val="tx1"/>
                </a:solidFill>
                <a:effectLst/>
                <a:latin typeface="+mn-lt"/>
                <a:ea typeface="+mn-ea"/>
                <a:cs typeface="+mn-cs"/>
              </a:rPr>
              <a:t>None</a:t>
            </a:r>
            <a:r>
              <a:rPr lang="es-MX" sz="1200" b="0" kern="1200" dirty="0">
                <a:solidFill>
                  <a:schemeClr val="tx1"/>
                </a:solidFill>
                <a:effectLst/>
                <a:latin typeface="+mn-lt"/>
                <a:ea typeface="+mn-ea"/>
                <a:cs typeface="+mn-cs"/>
              </a:rPr>
              <a:t>), (0, </a:t>
            </a:r>
            <a:r>
              <a:rPr lang="es-MX" sz="1200" b="0" kern="1200" dirty="0" err="1">
                <a:solidFill>
                  <a:schemeClr val="tx1"/>
                </a:solidFill>
                <a:effectLst/>
                <a:latin typeface="+mn-lt"/>
                <a:ea typeface="+mn-ea"/>
                <a:cs typeface="+mn-cs"/>
              </a:rPr>
              <a:t>None</a:t>
            </a:r>
            <a:r>
              <a:rPr lang="es-MX" sz="1200" b="0" kern="1200" dirty="0">
                <a:solidFill>
                  <a:schemeClr val="tx1"/>
                </a:solidFill>
                <a:effectLst/>
                <a:latin typeface="+mn-lt"/>
                <a:ea typeface="+mn-ea"/>
                <a:cs typeface="+mn-cs"/>
              </a:rPr>
              <a:t>), (0, </a:t>
            </a:r>
            <a:r>
              <a:rPr lang="es-MX" sz="1200" b="0" kern="1200" dirty="0" err="1">
                <a:solidFill>
                  <a:schemeClr val="tx1"/>
                </a:solidFill>
                <a:effectLst/>
                <a:latin typeface="+mn-lt"/>
                <a:ea typeface="+mn-ea"/>
                <a:cs typeface="+mn-cs"/>
              </a:rPr>
              <a:t>None</a:t>
            </a:r>
            <a:r>
              <a:rPr lang="es-MX" sz="1200" b="0" kern="1200" dirty="0">
                <a:solidFill>
                  <a:schemeClr val="tx1"/>
                </a:solidFill>
                <a:effectLst/>
                <a:latin typeface="+mn-lt"/>
                <a:ea typeface="+mn-ea"/>
                <a:cs typeface="+mn-cs"/>
              </a:rPr>
              <a:t>), (0, </a:t>
            </a:r>
            <a:r>
              <a:rPr lang="es-MX" sz="1200" b="0" kern="1200" dirty="0" err="1">
                <a:solidFill>
                  <a:schemeClr val="tx1"/>
                </a:solidFill>
                <a:effectLst/>
                <a:latin typeface="+mn-lt"/>
                <a:ea typeface="+mn-ea"/>
                <a:cs typeface="+mn-cs"/>
              </a:rPr>
              <a:t>None</a:t>
            </a:r>
            <a:r>
              <a:rPr lang="es-MX" sz="1200" b="0" kern="1200" dirty="0">
                <a:solidFill>
                  <a:schemeClr val="tx1"/>
                </a:solidFill>
                <a:effectLst/>
                <a:latin typeface="+mn-lt"/>
                <a:ea typeface="+mn-ea"/>
                <a:cs typeface="+mn-cs"/>
              </a:rPr>
              <a:t>), (0, </a:t>
            </a:r>
            <a:r>
              <a:rPr lang="es-MX" sz="1200" b="0" kern="1200" dirty="0" err="1">
                <a:solidFill>
                  <a:schemeClr val="tx1"/>
                </a:solidFill>
                <a:effectLst/>
                <a:latin typeface="+mn-lt"/>
                <a:ea typeface="+mn-ea"/>
                <a:cs typeface="+mn-cs"/>
              </a:rPr>
              <a:t>None</a:t>
            </a:r>
            <a:r>
              <a:rPr lang="es-MX" sz="1200" b="0" kern="1200" dirty="0">
                <a:solidFill>
                  <a:schemeClr val="tx1"/>
                </a:solidFill>
                <a:effectLst/>
                <a:latin typeface="+mn-lt"/>
                <a:ea typeface="+mn-ea"/>
                <a:cs typeface="+mn-cs"/>
              </a:rPr>
              <a:t>), (0, </a:t>
            </a:r>
            <a:r>
              <a:rPr lang="es-MX" sz="1200" b="0" kern="1200" dirty="0" err="1">
                <a:solidFill>
                  <a:schemeClr val="tx1"/>
                </a:solidFill>
                <a:effectLst/>
                <a:latin typeface="+mn-lt"/>
                <a:ea typeface="+mn-ea"/>
                <a:cs typeface="+mn-cs"/>
              </a:rPr>
              <a:t>None</a:t>
            </a:r>
            <a:r>
              <a:rPr lang="es-MX" sz="1200" b="0" kern="1200" dirty="0">
                <a:solidFill>
                  <a:schemeClr val="tx1"/>
                </a:solidFill>
                <a:effectLst/>
                <a:latin typeface="+mn-lt"/>
                <a:ea typeface="+mn-ea"/>
                <a:cs typeface="+mn-cs"/>
              </a:rPr>
              <a:t>))</a:t>
            </a:r>
          </a:p>
          <a:p>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res = </a:t>
            </a:r>
            <a:r>
              <a:rPr lang="es-MX" sz="1200" b="0" kern="1200" dirty="0" err="1">
                <a:solidFill>
                  <a:schemeClr val="tx1"/>
                </a:solidFill>
                <a:effectLst/>
                <a:latin typeface="+mn-lt"/>
                <a:ea typeface="+mn-ea"/>
                <a:cs typeface="+mn-cs"/>
              </a:rPr>
              <a:t>minimize</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fun</a:t>
            </a:r>
            <a:r>
              <a:rPr lang="es-MX" sz="1200" b="0" kern="1200" dirty="0">
                <a:solidFill>
                  <a:schemeClr val="tx1"/>
                </a:solidFill>
                <a:effectLst/>
                <a:latin typeface="+mn-lt"/>
                <a:ea typeface="+mn-ea"/>
                <a:cs typeface="+mn-cs"/>
              </a:rPr>
              <a:t>, [10,10,10,10,10,15], </a:t>
            </a:r>
            <a:r>
              <a:rPr lang="es-MX" sz="1200" b="0" kern="1200" dirty="0" err="1">
                <a:solidFill>
                  <a:schemeClr val="tx1"/>
                </a:solidFill>
                <a:effectLst/>
                <a:latin typeface="+mn-lt"/>
                <a:ea typeface="+mn-ea"/>
                <a:cs typeface="+mn-cs"/>
              </a:rPr>
              <a:t>method</a:t>
            </a:r>
            <a:r>
              <a:rPr lang="es-MX" sz="1200" b="0" kern="1200" dirty="0">
                <a:solidFill>
                  <a:schemeClr val="tx1"/>
                </a:solidFill>
                <a:effectLst/>
                <a:latin typeface="+mn-lt"/>
                <a:ea typeface="+mn-ea"/>
                <a:cs typeface="+mn-cs"/>
              </a:rPr>
              <a:t>='SLSQP', </a:t>
            </a:r>
            <a:r>
              <a:rPr lang="es-MX" sz="1200" b="0" kern="1200" dirty="0" err="1">
                <a:solidFill>
                  <a:schemeClr val="tx1"/>
                </a:solidFill>
                <a:effectLst/>
                <a:latin typeface="+mn-lt"/>
                <a:ea typeface="+mn-ea"/>
                <a:cs typeface="+mn-cs"/>
              </a:rPr>
              <a:t>bounds</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bnds,constraints</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cons</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options</a:t>
            </a:r>
            <a:r>
              <a:rPr lang="es-MX" sz="1200" b="0" kern="1200" dirty="0">
                <a:solidFill>
                  <a:schemeClr val="tx1"/>
                </a:solidFill>
                <a:effectLst/>
                <a:latin typeface="+mn-lt"/>
                <a:ea typeface="+mn-ea"/>
                <a:cs typeface="+mn-cs"/>
              </a:rPr>
              <a:t> = {'</a:t>
            </a:r>
            <a:r>
              <a:rPr lang="es-MX" sz="1200" b="0" kern="1200" dirty="0" err="1">
                <a:solidFill>
                  <a:schemeClr val="tx1"/>
                </a:solidFill>
                <a:effectLst/>
                <a:latin typeface="+mn-lt"/>
                <a:ea typeface="+mn-ea"/>
                <a:cs typeface="+mn-cs"/>
              </a:rPr>
              <a:t>disp</a:t>
            </a:r>
            <a:r>
              <a:rPr lang="es-MX" sz="1200" b="0" kern="1200" dirty="0">
                <a:solidFill>
                  <a:schemeClr val="tx1"/>
                </a:solidFill>
                <a:effectLst/>
                <a:latin typeface="+mn-lt"/>
                <a:ea typeface="+mn-ea"/>
                <a:cs typeface="+mn-cs"/>
              </a:rPr>
              <a:t>':True})</a:t>
            </a:r>
          </a:p>
          <a:p>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err="1">
                <a:solidFill>
                  <a:schemeClr val="tx1"/>
                </a:solidFill>
                <a:effectLst/>
                <a:latin typeface="+mn-lt"/>
                <a:ea typeface="+mn-ea"/>
                <a:cs typeface="+mn-cs"/>
              </a:rPr>
              <a:t>print</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res.x</a:t>
            </a:r>
            <a:r>
              <a:rPr lang="es-MX" sz="1200" b="0" kern="1200" dirty="0">
                <a:solidFill>
                  <a:schemeClr val="tx1"/>
                </a:solidFill>
                <a:effectLst/>
                <a:latin typeface="+mn-lt"/>
                <a:ea typeface="+mn-ea"/>
                <a:cs typeface="+mn-cs"/>
              </a:rPr>
              <a:t>)</a:t>
            </a:r>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74</a:t>
            </a:fld>
            <a:endParaRPr lang="es-UY"/>
          </a:p>
        </p:txBody>
      </p:sp>
    </p:spTree>
    <p:extLst>
      <p:ext uri="{BB962C8B-B14F-4D97-AF65-F5344CB8AC3E}">
        <p14:creationId xmlns:p14="http://schemas.microsoft.com/office/powerpoint/2010/main" val="1862167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Hace varios años que el señor Edwards vende duraznos de primera calidad.</a:t>
            </a:r>
          </a:p>
          <a:p>
            <a:endParaRPr lang="es-UY" dirty="0"/>
          </a:p>
          <a:p>
            <a:r>
              <a:rPr lang="es-UY" dirty="0"/>
              <a:t>Los duraznos los consigue a $360 la caja. Cada día compra 10 cajas y vende los duraznos por unidad durante las horas que está abierto el local, que van desde las 12:00pm hasta las 07:00 pm.</a:t>
            </a:r>
          </a:p>
          <a:p>
            <a:endParaRPr lang="es-UY" dirty="0"/>
          </a:p>
          <a:p>
            <a:r>
              <a:rPr lang="es-UY" dirty="0"/>
              <a:t>El precio de venta de cada durazno es de $ 70.</a:t>
            </a:r>
          </a:p>
          <a:p>
            <a:endParaRPr lang="es-UY" dirty="0"/>
          </a:p>
          <a:p>
            <a:r>
              <a:rPr lang="es-UY" dirty="0"/>
              <a:t>En varias ocasiones ha vendido la décima caja justo antes de las 7 pm. Muchas veces, sin embargo, no alcanza a vender todas las cajas y en ese caso debe desechar los duraznos no vendidos, por sus características de primera calidad.</a:t>
            </a:r>
          </a:p>
          <a:p>
            <a:endParaRPr lang="es-UY" dirty="0"/>
          </a:p>
          <a:p>
            <a:r>
              <a:rPr lang="es-UY" dirty="0"/>
              <a:t>Recientemente, las condiciones económicas han obligado a considerar cuidadosamente las utilidades reales de la comercialización de productos altamente perecederos, por lo que el señor Edwards quisiera estar seguro de que la mejor opción sea comprar siempre 10 cajas.</a:t>
            </a:r>
          </a:p>
          <a:p>
            <a:endParaRPr lang="es-UY" dirty="0"/>
          </a:p>
          <a:p>
            <a:r>
              <a:rPr lang="es-UY" dirty="0"/>
              <a:t>El ha sido cuidadoso y mantuvo un registro de las demandas en los últimos 100 días de trabajo: 20 veces la demanda fue de 7 cajas, 40 veces fue de 8 cajas, en 30 oportunidades vendió 9 cajas y 10 veces vendió las 10 cajas compradas.</a:t>
            </a:r>
          </a:p>
        </p:txBody>
      </p:sp>
      <p:sp>
        <p:nvSpPr>
          <p:cNvPr id="4" name="Marcador de número de diapositiva 3"/>
          <p:cNvSpPr>
            <a:spLocks noGrp="1"/>
          </p:cNvSpPr>
          <p:nvPr>
            <p:ph type="sldNum" sz="quarter" idx="10"/>
          </p:nvPr>
        </p:nvSpPr>
        <p:spPr/>
        <p:txBody>
          <a:bodyPr/>
          <a:lstStyle/>
          <a:p>
            <a:fld id="{A8AB16B2-FD84-439C-94B1-C92DD62A8E7D}" type="slidenum">
              <a:rPr lang="es-UY" smtClean="0"/>
              <a:t>75</a:t>
            </a:fld>
            <a:endParaRPr lang="es-UY"/>
          </a:p>
        </p:txBody>
      </p:sp>
    </p:spTree>
    <p:extLst>
      <p:ext uri="{BB962C8B-B14F-4D97-AF65-F5344CB8AC3E}">
        <p14:creationId xmlns:p14="http://schemas.microsoft.com/office/powerpoint/2010/main" val="4191681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El Director de una empresa se enfrenta con la decisión de hacer o no un baile para recaudar fondos.</a:t>
            </a:r>
          </a:p>
          <a:p>
            <a:endParaRPr lang="es-UY" dirty="0"/>
          </a:p>
          <a:p>
            <a:r>
              <a:rPr lang="es-UY" dirty="0"/>
              <a:t>El director consiguió un local que solamente les cobra U$S 500. Este bajo precio se debe a que el local tiene una deuda grande con el estado y hay un 60% de chances de que lo clausuren antes de la fiesta. El director es consciente de que el monto abonado al local no podría recuperarse si realmente lo clausuran.</a:t>
            </a:r>
          </a:p>
          <a:p>
            <a:endParaRPr lang="es-UY" dirty="0"/>
          </a:p>
          <a:p>
            <a:r>
              <a:rPr lang="es-UY" dirty="0"/>
              <a:t>Para la difusión de la fiesta conocen dos métodos distintos. El director supone que hay 80% de probabilidad de éxito si hacen propaganda en un canal de televisión local, que tiene un costo de U$S 3.250. Sin embargo, si lo publican por una radio local tendría un costo de U$S 2.000 pero con una probabilidad de éxito de sólo el 50%.</a:t>
            </a:r>
          </a:p>
          <a:p>
            <a:endParaRPr lang="es-UY" dirty="0"/>
          </a:p>
          <a:p>
            <a:r>
              <a:rPr lang="es-UY" dirty="0"/>
              <a:t>Si la empresa decide hacer el baile, el local no cierra y fracasa (debido a que va poca gente) la pérdida (además de los gastos del local) se estima en U$S 1.250 (debido al excedente de bebida). Si tiene éxito gana U$S 7.500.</a:t>
            </a:r>
          </a:p>
        </p:txBody>
      </p:sp>
      <p:sp>
        <p:nvSpPr>
          <p:cNvPr id="4" name="Marcador de número de diapositiva 3"/>
          <p:cNvSpPr>
            <a:spLocks noGrp="1"/>
          </p:cNvSpPr>
          <p:nvPr>
            <p:ph type="sldNum" sz="quarter" idx="10"/>
          </p:nvPr>
        </p:nvSpPr>
        <p:spPr/>
        <p:txBody>
          <a:bodyPr/>
          <a:lstStyle/>
          <a:p>
            <a:fld id="{A8AB16B2-FD84-439C-94B1-C92DD62A8E7D}" type="slidenum">
              <a:rPr lang="es-UY" smtClean="0"/>
              <a:t>77</a:t>
            </a:fld>
            <a:endParaRPr lang="es-UY"/>
          </a:p>
        </p:txBody>
      </p:sp>
    </p:spTree>
    <p:extLst>
      <p:ext uri="{BB962C8B-B14F-4D97-AF65-F5344CB8AC3E}">
        <p14:creationId xmlns:p14="http://schemas.microsoft.com/office/powerpoint/2010/main" val="1767400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Analytic hackathons, information-discovery workshops, and swapping of analysts</a:t>
            </a:r>
          </a:p>
          <a:p>
            <a:r>
              <a:rPr lang="en-US" dirty="0"/>
              <a:t>between business units to foster knowledge transfer</a:t>
            </a:r>
          </a:p>
          <a:p>
            <a:r>
              <a:rPr lang="en-US" dirty="0"/>
              <a:t>Be part of a permanent skills-enablement program with regular training and experience sharing</a:t>
            </a:r>
          </a:p>
          <a:p>
            <a:r>
              <a:rPr lang="en-US" dirty="0"/>
              <a:t>workshops with other citizen data scientists.</a:t>
            </a:r>
          </a:p>
          <a:p>
            <a:endParaRPr lang="es-MX" dirty="0"/>
          </a:p>
        </p:txBody>
      </p:sp>
      <p:sp>
        <p:nvSpPr>
          <p:cNvPr id="4" name="Marcador de número de diapositiva 3"/>
          <p:cNvSpPr>
            <a:spLocks noGrp="1"/>
          </p:cNvSpPr>
          <p:nvPr>
            <p:ph type="sldNum" sz="quarter" idx="10"/>
          </p:nvPr>
        </p:nvSpPr>
        <p:spPr/>
        <p:txBody>
          <a:bodyPr/>
          <a:lstStyle/>
          <a:p>
            <a:fld id="{4A32857A-452B-4FA9-8A9F-D5E307BDB417}" type="slidenum">
              <a:rPr lang="es-MX" smtClean="0"/>
              <a:t>6</a:t>
            </a:fld>
            <a:endParaRPr lang="es-MX"/>
          </a:p>
        </p:txBody>
      </p:sp>
    </p:spTree>
    <p:extLst>
      <p:ext uri="{BB962C8B-B14F-4D97-AF65-F5344CB8AC3E}">
        <p14:creationId xmlns:p14="http://schemas.microsoft.com/office/powerpoint/2010/main" val="181301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 sería un vector binario, I es el vector que contiene a los elementos (ítems)</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79</a:t>
            </a:fld>
            <a:endParaRPr lang="es-UY"/>
          </a:p>
        </p:txBody>
      </p:sp>
    </p:spTree>
    <p:extLst>
      <p:ext uri="{BB962C8B-B14F-4D97-AF65-F5344CB8AC3E}">
        <p14:creationId xmlns:p14="http://schemas.microsoft.com/office/powerpoint/2010/main" val="1362794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Entre el algoritmo voraz y el de fuerza bruta está lo que se conoce como </a:t>
            </a:r>
            <a:r>
              <a:rPr lang="es-MX" dirty="0" err="1"/>
              <a:t>search</a:t>
            </a:r>
            <a:r>
              <a:rPr lang="es-MX" dirty="0"/>
              <a:t> </a:t>
            </a:r>
            <a:r>
              <a:rPr lang="es-MX" dirty="0" err="1"/>
              <a:t>tree</a:t>
            </a:r>
            <a:endParaRPr lang="es-MX" dirty="0"/>
          </a:p>
          <a:p>
            <a:r>
              <a:rPr lang="es-MX" dirty="0"/>
              <a:t>Partiendo desde la raíz que es un elemento cualquiera, si vamos por la rama de la izquierda significa tomarlo y a la derecha significa NO tomarlo</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80</a:t>
            </a:fld>
            <a:endParaRPr lang="es-UY"/>
          </a:p>
        </p:txBody>
      </p:sp>
    </p:spTree>
    <p:extLst>
      <p:ext uri="{BB962C8B-B14F-4D97-AF65-F5344CB8AC3E}">
        <p14:creationId xmlns:p14="http://schemas.microsoft.com/office/powerpoint/2010/main" val="2527879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niveles son la cantidad de elementos</a:t>
            </a:r>
          </a:p>
          <a:p>
            <a:r>
              <a:rPr lang="es-MX" dirty="0"/>
              <a:t>Luego es importante saber la cantidad de nodos por nivel </a:t>
            </a:r>
          </a:p>
          <a:p>
            <a:r>
              <a:rPr lang="es-MX" dirty="0"/>
              <a:t>La cantidad de nodos del nivel i es 2 a la i</a:t>
            </a:r>
          </a:p>
          <a:p>
            <a:r>
              <a:rPr lang="es-MX" dirty="0"/>
              <a:t>Entonces es la sumatoria desde 0 a n de 2 a la i que eso da O(2^(n+1))</a:t>
            </a:r>
          </a:p>
          <a:p>
            <a:r>
              <a:rPr lang="es-MX" dirty="0"/>
              <a:t>La primer optimización obvia es que no hay que recorrer todo el árbol, si me paso ya está, no tengo que seguir. De todas formas no cambia la complejidad del peor caso.</a:t>
            </a:r>
          </a:p>
          <a:p>
            <a:r>
              <a:rPr lang="es-MX" dirty="0"/>
              <a:t>Programación Dinámica. </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81</a:t>
            </a:fld>
            <a:endParaRPr lang="es-UY"/>
          </a:p>
        </p:txBody>
      </p:sp>
    </p:spTree>
    <p:extLst>
      <p:ext uri="{BB962C8B-B14F-4D97-AF65-F5344CB8AC3E}">
        <p14:creationId xmlns:p14="http://schemas.microsoft.com/office/powerpoint/2010/main" val="3553222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 una pavada computar muchas veces lo mismo. </a:t>
            </a:r>
            <a:r>
              <a:rPr lang="es-MX" dirty="0" err="1"/>
              <a:t>Fib</a:t>
            </a:r>
            <a:r>
              <a:rPr lang="es-MX" dirty="0"/>
              <a:t> de 4 se repite 2 veces, </a:t>
            </a:r>
            <a:r>
              <a:rPr lang="es-MX" dirty="0" err="1"/>
              <a:t>Fib</a:t>
            </a:r>
            <a:r>
              <a:rPr lang="es-MX" dirty="0"/>
              <a:t> de 3 se repite 3. </a:t>
            </a:r>
          </a:p>
          <a:p>
            <a:r>
              <a:rPr lang="es-MX" dirty="0"/>
              <a:t>El truco de la programación dinámica es MEMOIZATION. Que es simplemente guardar los valores que uno va calculando en un diccionario entonces cuando tiene que calcular uno nuevo lo primero que hace es ir a fijarse si no lo calculó ya.</a:t>
            </a:r>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82</a:t>
            </a:fld>
            <a:endParaRPr lang="es-UY"/>
          </a:p>
        </p:txBody>
      </p:sp>
    </p:spTree>
    <p:extLst>
      <p:ext uri="{BB962C8B-B14F-4D97-AF65-F5344CB8AC3E}">
        <p14:creationId xmlns:p14="http://schemas.microsoft.com/office/powerpoint/2010/main" val="490356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err="1">
                <a:solidFill>
                  <a:schemeClr val="tx1"/>
                </a:solidFill>
                <a:effectLst/>
                <a:latin typeface="+mn-lt"/>
                <a:ea typeface="+mn-ea"/>
                <a:cs typeface="+mn-cs"/>
              </a:rPr>
              <a:t>def</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fib</a:t>
            </a:r>
            <a:r>
              <a:rPr lang="es-MX" sz="1200" b="0" kern="1200" dirty="0">
                <a:solidFill>
                  <a:schemeClr val="tx1"/>
                </a:solidFill>
                <a:effectLst/>
                <a:latin typeface="+mn-lt"/>
                <a:ea typeface="+mn-ea"/>
                <a:cs typeface="+mn-cs"/>
              </a:rPr>
              <a:t>(n):</a:t>
            </a:r>
          </a:p>
          <a:p>
            <a:r>
              <a:rPr lang="es-MX" sz="1200" b="0" kern="1200" dirty="0" err="1">
                <a:solidFill>
                  <a:schemeClr val="tx1"/>
                </a:solidFill>
                <a:effectLst/>
                <a:latin typeface="+mn-lt"/>
                <a:ea typeface="+mn-ea"/>
                <a:cs typeface="+mn-cs"/>
              </a:rPr>
              <a:t>if</a:t>
            </a:r>
            <a:r>
              <a:rPr lang="es-MX" sz="1200" b="0" kern="1200" dirty="0">
                <a:solidFill>
                  <a:schemeClr val="tx1"/>
                </a:solidFill>
                <a:effectLst/>
                <a:latin typeface="+mn-lt"/>
                <a:ea typeface="+mn-ea"/>
                <a:cs typeface="+mn-cs"/>
              </a:rPr>
              <a:t> n == 0 </a:t>
            </a:r>
            <a:r>
              <a:rPr lang="es-MX" sz="1200" b="0" kern="1200" dirty="0" err="1">
                <a:solidFill>
                  <a:schemeClr val="tx1"/>
                </a:solidFill>
                <a:effectLst/>
                <a:latin typeface="+mn-lt"/>
                <a:ea typeface="+mn-ea"/>
                <a:cs typeface="+mn-cs"/>
              </a:rPr>
              <a:t>or</a:t>
            </a:r>
            <a:r>
              <a:rPr lang="es-MX" sz="1200" b="0" kern="1200" dirty="0">
                <a:solidFill>
                  <a:schemeClr val="tx1"/>
                </a:solidFill>
                <a:effectLst/>
                <a:latin typeface="+mn-lt"/>
                <a:ea typeface="+mn-ea"/>
                <a:cs typeface="+mn-cs"/>
              </a:rPr>
              <a:t> n==1:</a:t>
            </a:r>
          </a:p>
          <a:p>
            <a:r>
              <a:rPr lang="es-MX" sz="1200" b="0" kern="1200" dirty="0" err="1">
                <a:solidFill>
                  <a:schemeClr val="tx1"/>
                </a:solidFill>
                <a:effectLst/>
                <a:latin typeface="+mn-lt"/>
                <a:ea typeface="+mn-ea"/>
                <a:cs typeface="+mn-cs"/>
              </a:rPr>
              <a:t>return</a:t>
            </a:r>
            <a:r>
              <a:rPr lang="es-MX" sz="1200" b="0" kern="1200" dirty="0">
                <a:solidFill>
                  <a:schemeClr val="tx1"/>
                </a:solidFill>
                <a:effectLst/>
                <a:latin typeface="+mn-lt"/>
                <a:ea typeface="+mn-ea"/>
                <a:cs typeface="+mn-cs"/>
              </a:rPr>
              <a:t> 1</a:t>
            </a:r>
          </a:p>
          <a:p>
            <a:r>
              <a:rPr lang="es-MX" sz="1200" b="0" kern="1200" dirty="0" err="1">
                <a:solidFill>
                  <a:schemeClr val="tx1"/>
                </a:solidFill>
                <a:effectLst/>
                <a:latin typeface="+mn-lt"/>
                <a:ea typeface="+mn-ea"/>
                <a:cs typeface="+mn-cs"/>
              </a:rPr>
              <a:t>else</a:t>
            </a:r>
            <a:r>
              <a:rPr lang="es-MX" sz="1200" b="0" kern="1200" dirty="0">
                <a:solidFill>
                  <a:schemeClr val="tx1"/>
                </a:solidFill>
                <a:effectLst/>
                <a:latin typeface="+mn-lt"/>
                <a:ea typeface="+mn-ea"/>
                <a:cs typeface="+mn-cs"/>
              </a:rPr>
              <a:t>:</a:t>
            </a:r>
          </a:p>
          <a:p>
            <a:r>
              <a:rPr lang="es-MX" sz="1200" b="0" kern="1200" dirty="0" err="1">
                <a:solidFill>
                  <a:schemeClr val="tx1"/>
                </a:solidFill>
                <a:effectLst/>
                <a:latin typeface="+mn-lt"/>
                <a:ea typeface="+mn-ea"/>
                <a:cs typeface="+mn-cs"/>
              </a:rPr>
              <a:t>return</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fib</a:t>
            </a:r>
            <a:r>
              <a:rPr lang="es-MX" sz="1200" b="0" kern="1200" dirty="0">
                <a:solidFill>
                  <a:schemeClr val="tx1"/>
                </a:solidFill>
                <a:effectLst/>
                <a:latin typeface="+mn-lt"/>
                <a:ea typeface="+mn-ea"/>
                <a:cs typeface="+mn-cs"/>
              </a:rPr>
              <a:t>(n-1)+</a:t>
            </a:r>
            <a:r>
              <a:rPr lang="es-MX" sz="1200" b="0" kern="1200" dirty="0" err="1">
                <a:solidFill>
                  <a:schemeClr val="tx1"/>
                </a:solidFill>
                <a:effectLst/>
                <a:latin typeface="+mn-lt"/>
                <a:ea typeface="+mn-ea"/>
                <a:cs typeface="+mn-cs"/>
              </a:rPr>
              <a:t>fib</a:t>
            </a:r>
            <a:r>
              <a:rPr lang="es-MX" sz="1200" b="0" kern="1200" dirty="0">
                <a:solidFill>
                  <a:schemeClr val="tx1"/>
                </a:solidFill>
                <a:effectLst/>
                <a:latin typeface="+mn-lt"/>
                <a:ea typeface="+mn-ea"/>
                <a:cs typeface="+mn-cs"/>
              </a:rPr>
              <a:t>(n-2)</a:t>
            </a:r>
          </a:p>
          <a:p>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err="1">
                <a:solidFill>
                  <a:schemeClr val="tx1"/>
                </a:solidFill>
                <a:effectLst/>
                <a:latin typeface="+mn-lt"/>
                <a:ea typeface="+mn-ea"/>
                <a:cs typeface="+mn-cs"/>
              </a:rPr>
              <a:t>def</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fast_fib</a:t>
            </a:r>
            <a:r>
              <a:rPr lang="es-MX" sz="1200" b="0" kern="1200" dirty="0">
                <a:solidFill>
                  <a:schemeClr val="tx1"/>
                </a:solidFill>
                <a:effectLst/>
                <a:latin typeface="+mn-lt"/>
                <a:ea typeface="+mn-ea"/>
                <a:cs typeface="+mn-cs"/>
              </a:rPr>
              <a:t>(n, memo = {}):</a:t>
            </a:r>
          </a:p>
          <a:p>
            <a:r>
              <a:rPr lang="es-MX" sz="1200" b="0" kern="1200" dirty="0" err="1">
                <a:solidFill>
                  <a:schemeClr val="tx1"/>
                </a:solidFill>
                <a:effectLst/>
                <a:latin typeface="+mn-lt"/>
                <a:ea typeface="+mn-ea"/>
                <a:cs typeface="+mn-cs"/>
              </a:rPr>
              <a:t>if</a:t>
            </a:r>
            <a:r>
              <a:rPr lang="es-MX" sz="1200" b="0" kern="1200" dirty="0">
                <a:solidFill>
                  <a:schemeClr val="tx1"/>
                </a:solidFill>
                <a:effectLst/>
                <a:latin typeface="+mn-lt"/>
                <a:ea typeface="+mn-ea"/>
                <a:cs typeface="+mn-cs"/>
              </a:rPr>
              <a:t> n == 0 </a:t>
            </a:r>
            <a:r>
              <a:rPr lang="es-MX" sz="1200" b="0" kern="1200" dirty="0" err="1">
                <a:solidFill>
                  <a:schemeClr val="tx1"/>
                </a:solidFill>
                <a:effectLst/>
                <a:latin typeface="+mn-lt"/>
                <a:ea typeface="+mn-ea"/>
                <a:cs typeface="+mn-cs"/>
              </a:rPr>
              <a:t>or</a:t>
            </a:r>
            <a:r>
              <a:rPr lang="es-MX" sz="1200" b="0" kern="1200" dirty="0">
                <a:solidFill>
                  <a:schemeClr val="tx1"/>
                </a:solidFill>
                <a:effectLst/>
                <a:latin typeface="+mn-lt"/>
                <a:ea typeface="+mn-ea"/>
                <a:cs typeface="+mn-cs"/>
              </a:rPr>
              <a:t> n==1:</a:t>
            </a:r>
          </a:p>
          <a:p>
            <a:r>
              <a:rPr lang="es-MX" sz="1200" b="0" kern="1200" dirty="0" err="1">
                <a:solidFill>
                  <a:schemeClr val="tx1"/>
                </a:solidFill>
                <a:effectLst/>
                <a:latin typeface="+mn-lt"/>
                <a:ea typeface="+mn-ea"/>
                <a:cs typeface="+mn-cs"/>
              </a:rPr>
              <a:t>return</a:t>
            </a:r>
            <a:r>
              <a:rPr lang="es-MX" sz="1200" b="0" kern="1200" dirty="0">
                <a:solidFill>
                  <a:schemeClr val="tx1"/>
                </a:solidFill>
                <a:effectLst/>
                <a:latin typeface="+mn-lt"/>
                <a:ea typeface="+mn-ea"/>
                <a:cs typeface="+mn-cs"/>
              </a:rPr>
              <a:t> 1</a:t>
            </a:r>
          </a:p>
          <a:p>
            <a:r>
              <a:rPr lang="es-MX" sz="1200" b="0" kern="1200" dirty="0">
                <a:solidFill>
                  <a:schemeClr val="tx1"/>
                </a:solidFill>
                <a:effectLst/>
                <a:latin typeface="+mn-lt"/>
                <a:ea typeface="+mn-ea"/>
                <a:cs typeface="+mn-cs"/>
              </a:rPr>
              <a:t>try:</a:t>
            </a:r>
          </a:p>
          <a:p>
            <a:r>
              <a:rPr lang="es-MX" sz="1200" b="0" kern="1200" dirty="0" err="1">
                <a:solidFill>
                  <a:schemeClr val="tx1"/>
                </a:solidFill>
                <a:effectLst/>
                <a:latin typeface="+mn-lt"/>
                <a:ea typeface="+mn-ea"/>
                <a:cs typeface="+mn-cs"/>
              </a:rPr>
              <a:t>return</a:t>
            </a:r>
            <a:r>
              <a:rPr lang="es-MX" sz="1200" b="0" kern="1200" dirty="0">
                <a:solidFill>
                  <a:schemeClr val="tx1"/>
                </a:solidFill>
                <a:effectLst/>
                <a:latin typeface="+mn-lt"/>
                <a:ea typeface="+mn-ea"/>
                <a:cs typeface="+mn-cs"/>
              </a:rPr>
              <a:t> memo[n]</a:t>
            </a:r>
          </a:p>
          <a:p>
            <a:r>
              <a:rPr lang="es-MX" sz="1200" b="0" kern="1200" dirty="0" err="1">
                <a:solidFill>
                  <a:schemeClr val="tx1"/>
                </a:solidFill>
                <a:effectLst/>
                <a:latin typeface="+mn-lt"/>
                <a:ea typeface="+mn-ea"/>
                <a:cs typeface="+mn-cs"/>
              </a:rPr>
              <a:t>except</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KeyError</a:t>
            </a:r>
            <a:r>
              <a:rPr lang="es-MX" sz="1200" b="0" kern="1200" dirty="0">
                <a:solidFill>
                  <a:schemeClr val="tx1"/>
                </a:solidFill>
                <a:effectLst/>
                <a:latin typeface="+mn-lt"/>
                <a:ea typeface="+mn-ea"/>
                <a:cs typeface="+mn-cs"/>
              </a:rPr>
              <a:t>:</a:t>
            </a:r>
          </a:p>
          <a:p>
            <a:r>
              <a:rPr lang="es-MX" sz="1200" b="0" kern="1200" dirty="0" err="1">
                <a:solidFill>
                  <a:schemeClr val="tx1"/>
                </a:solidFill>
                <a:effectLst/>
                <a:latin typeface="+mn-lt"/>
                <a:ea typeface="+mn-ea"/>
                <a:cs typeface="+mn-cs"/>
              </a:rPr>
              <a:t>result</a:t>
            </a:r>
            <a:r>
              <a:rPr lang="es-MX" sz="1200" b="0" kern="1200" dirty="0">
                <a:solidFill>
                  <a:schemeClr val="tx1"/>
                </a:solidFill>
                <a:effectLst/>
                <a:latin typeface="+mn-lt"/>
                <a:ea typeface="+mn-ea"/>
                <a:cs typeface="+mn-cs"/>
              </a:rPr>
              <a:t> = </a:t>
            </a:r>
            <a:r>
              <a:rPr lang="es-MX" sz="1200" b="0" kern="1200" dirty="0" err="1">
                <a:solidFill>
                  <a:schemeClr val="tx1"/>
                </a:solidFill>
                <a:effectLst/>
                <a:latin typeface="+mn-lt"/>
                <a:ea typeface="+mn-ea"/>
                <a:cs typeface="+mn-cs"/>
              </a:rPr>
              <a:t>fast_fib</a:t>
            </a:r>
            <a:r>
              <a:rPr lang="es-MX" sz="1200" b="0" kern="1200" dirty="0">
                <a:solidFill>
                  <a:schemeClr val="tx1"/>
                </a:solidFill>
                <a:effectLst/>
                <a:latin typeface="+mn-lt"/>
                <a:ea typeface="+mn-ea"/>
                <a:cs typeface="+mn-cs"/>
              </a:rPr>
              <a:t>(n-1, memo) + </a:t>
            </a:r>
            <a:r>
              <a:rPr lang="es-MX" sz="1200" b="0" kern="1200" dirty="0" err="1">
                <a:solidFill>
                  <a:schemeClr val="tx1"/>
                </a:solidFill>
                <a:effectLst/>
                <a:latin typeface="+mn-lt"/>
                <a:ea typeface="+mn-ea"/>
                <a:cs typeface="+mn-cs"/>
              </a:rPr>
              <a:t>fast_fib</a:t>
            </a:r>
            <a:r>
              <a:rPr lang="es-MX" sz="1200" b="0" kern="1200" dirty="0">
                <a:solidFill>
                  <a:schemeClr val="tx1"/>
                </a:solidFill>
                <a:effectLst/>
                <a:latin typeface="+mn-lt"/>
                <a:ea typeface="+mn-ea"/>
                <a:cs typeface="+mn-cs"/>
              </a:rPr>
              <a:t>(n-2, memo)</a:t>
            </a:r>
          </a:p>
          <a:p>
            <a:r>
              <a:rPr lang="es-MX" sz="1200" b="0" kern="1200" dirty="0">
                <a:solidFill>
                  <a:schemeClr val="tx1"/>
                </a:solidFill>
                <a:effectLst/>
                <a:latin typeface="+mn-lt"/>
                <a:ea typeface="+mn-ea"/>
                <a:cs typeface="+mn-cs"/>
              </a:rPr>
              <a:t>memo[n] = </a:t>
            </a:r>
            <a:r>
              <a:rPr lang="es-MX" sz="1200" b="0" kern="1200" dirty="0" err="1">
                <a:solidFill>
                  <a:schemeClr val="tx1"/>
                </a:solidFill>
                <a:effectLst/>
                <a:latin typeface="+mn-lt"/>
                <a:ea typeface="+mn-ea"/>
                <a:cs typeface="+mn-cs"/>
              </a:rPr>
              <a:t>result</a:t>
            </a:r>
            <a:endParaRPr lang="es-MX" sz="1200" b="0" kern="1200" dirty="0">
              <a:solidFill>
                <a:schemeClr val="tx1"/>
              </a:solidFill>
              <a:effectLst/>
              <a:latin typeface="+mn-lt"/>
              <a:ea typeface="+mn-ea"/>
              <a:cs typeface="+mn-cs"/>
            </a:endParaRPr>
          </a:p>
          <a:p>
            <a:r>
              <a:rPr lang="es-MX" sz="1200" b="0" kern="1200" dirty="0" err="1">
                <a:solidFill>
                  <a:schemeClr val="tx1"/>
                </a:solidFill>
                <a:effectLst/>
                <a:latin typeface="+mn-lt"/>
                <a:ea typeface="+mn-ea"/>
                <a:cs typeface="+mn-cs"/>
              </a:rPr>
              <a:t>return</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result</a:t>
            </a:r>
            <a:endParaRPr lang="es-MX" sz="1200" b="0" kern="1200" dirty="0">
              <a:solidFill>
                <a:schemeClr val="tx1"/>
              </a:solidFill>
              <a:effectLst/>
              <a:latin typeface="+mn-lt"/>
              <a:ea typeface="+mn-ea"/>
              <a:cs typeface="+mn-cs"/>
            </a:endParaRPr>
          </a:p>
          <a:p>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for</a:t>
            </a:r>
            <a:r>
              <a:rPr lang="es-MX" sz="1200" b="0" kern="1200" dirty="0">
                <a:solidFill>
                  <a:schemeClr val="tx1"/>
                </a:solidFill>
                <a:effectLst/>
                <a:latin typeface="+mn-lt"/>
                <a:ea typeface="+mn-ea"/>
                <a:cs typeface="+mn-cs"/>
              </a:rPr>
              <a:t> numero in </a:t>
            </a:r>
            <a:r>
              <a:rPr lang="es-MX" sz="1200" b="0" kern="1200" dirty="0" err="1">
                <a:solidFill>
                  <a:schemeClr val="tx1"/>
                </a:solidFill>
                <a:effectLst/>
                <a:latin typeface="+mn-lt"/>
                <a:ea typeface="+mn-ea"/>
                <a:cs typeface="+mn-cs"/>
              </a:rPr>
              <a:t>range</a:t>
            </a:r>
            <a:r>
              <a:rPr lang="es-MX" sz="1200" b="0" kern="1200" dirty="0">
                <a:solidFill>
                  <a:schemeClr val="tx1"/>
                </a:solidFill>
                <a:effectLst/>
                <a:latin typeface="+mn-lt"/>
                <a:ea typeface="+mn-ea"/>
                <a:cs typeface="+mn-cs"/>
              </a:rPr>
              <a:t>(50):</a:t>
            </a:r>
          </a:p>
          <a:p>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print</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fib</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str</a:t>
            </a:r>
            <a:r>
              <a:rPr lang="es-MX" sz="1200" b="0" kern="1200" dirty="0">
                <a:solidFill>
                  <a:schemeClr val="tx1"/>
                </a:solidFill>
                <a:effectLst/>
                <a:latin typeface="+mn-lt"/>
                <a:ea typeface="+mn-ea"/>
                <a:cs typeface="+mn-cs"/>
              </a:rPr>
              <a:t>(numero)+")="+</a:t>
            </a:r>
            <a:r>
              <a:rPr lang="es-MX" sz="1200" b="0" kern="1200" dirty="0" err="1">
                <a:solidFill>
                  <a:schemeClr val="tx1"/>
                </a:solidFill>
                <a:effectLst/>
                <a:latin typeface="+mn-lt"/>
                <a:ea typeface="+mn-ea"/>
                <a:cs typeface="+mn-cs"/>
              </a:rPr>
              <a:t>str</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fib</a:t>
            </a:r>
            <a:r>
              <a:rPr lang="es-MX" sz="1200" b="0" kern="1200" dirty="0">
                <a:solidFill>
                  <a:schemeClr val="tx1"/>
                </a:solidFill>
                <a:effectLst/>
                <a:latin typeface="+mn-lt"/>
                <a:ea typeface="+mn-ea"/>
                <a:cs typeface="+mn-cs"/>
              </a:rPr>
              <a:t>(numero)))</a:t>
            </a:r>
          </a:p>
          <a:p>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
            </a:r>
            <a:br>
              <a:rPr lang="es-MX" sz="1200" b="0" kern="1200" dirty="0">
                <a:solidFill>
                  <a:schemeClr val="tx1"/>
                </a:solidFill>
                <a:effectLst/>
                <a:latin typeface="+mn-lt"/>
                <a:ea typeface="+mn-ea"/>
                <a:cs typeface="+mn-cs"/>
              </a:rPr>
            </a:br>
            <a:r>
              <a:rPr lang="es-MX" sz="1200" b="0" kern="1200" dirty="0" err="1">
                <a:solidFill>
                  <a:schemeClr val="tx1"/>
                </a:solidFill>
                <a:effectLst/>
                <a:latin typeface="+mn-lt"/>
                <a:ea typeface="+mn-ea"/>
                <a:cs typeface="+mn-cs"/>
              </a:rPr>
              <a:t>for</a:t>
            </a:r>
            <a:r>
              <a:rPr lang="es-MX" sz="1200" b="0" kern="1200" dirty="0">
                <a:solidFill>
                  <a:schemeClr val="tx1"/>
                </a:solidFill>
                <a:effectLst/>
                <a:latin typeface="+mn-lt"/>
                <a:ea typeface="+mn-ea"/>
                <a:cs typeface="+mn-cs"/>
              </a:rPr>
              <a:t> numero in </a:t>
            </a:r>
            <a:r>
              <a:rPr lang="es-MX" sz="1200" b="0" kern="1200" dirty="0" err="1">
                <a:solidFill>
                  <a:schemeClr val="tx1"/>
                </a:solidFill>
                <a:effectLst/>
                <a:latin typeface="+mn-lt"/>
                <a:ea typeface="+mn-ea"/>
                <a:cs typeface="+mn-cs"/>
              </a:rPr>
              <a:t>range</a:t>
            </a:r>
            <a:r>
              <a:rPr lang="es-MX" sz="1200" b="0" kern="1200" dirty="0">
                <a:solidFill>
                  <a:schemeClr val="tx1"/>
                </a:solidFill>
                <a:effectLst/>
                <a:latin typeface="+mn-lt"/>
                <a:ea typeface="+mn-ea"/>
                <a:cs typeface="+mn-cs"/>
              </a:rPr>
              <a:t>(50):</a:t>
            </a:r>
          </a:p>
          <a:p>
            <a:r>
              <a:rPr lang="es-MX" sz="1200" b="0" kern="1200" dirty="0" err="1">
                <a:solidFill>
                  <a:schemeClr val="tx1"/>
                </a:solidFill>
                <a:effectLst/>
                <a:latin typeface="+mn-lt"/>
                <a:ea typeface="+mn-ea"/>
                <a:cs typeface="+mn-cs"/>
              </a:rPr>
              <a:t>print</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fib</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str</a:t>
            </a:r>
            <a:r>
              <a:rPr lang="es-MX" sz="1200" b="0" kern="1200" dirty="0">
                <a:solidFill>
                  <a:schemeClr val="tx1"/>
                </a:solidFill>
                <a:effectLst/>
                <a:latin typeface="+mn-lt"/>
                <a:ea typeface="+mn-ea"/>
                <a:cs typeface="+mn-cs"/>
              </a:rPr>
              <a:t>(numero)+")="+</a:t>
            </a:r>
            <a:r>
              <a:rPr lang="es-MX" sz="1200" b="0" kern="1200" dirty="0" err="1">
                <a:solidFill>
                  <a:schemeClr val="tx1"/>
                </a:solidFill>
                <a:effectLst/>
                <a:latin typeface="+mn-lt"/>
                <a:ea typeface="+mn-ea"/>
                <a:cs typeface="+mn-cs"/>
              </a:rPr>
              <a:t>str</a:t>
            </a:r>
            <a:r>
              <a:rPr lang="es-MX" sz="1200" b="0" kern="1200" dirty="0">
                <a:solidFill>
                  <a:schemeClr val="tx1"/>
                </a:solidFill>
                <a:effectLst/>
                <a:latin typeface="+mn-lt"/>
                <a:ea typeface="+mn-ea"/>
                <a:cs typeface="+mn-cs"/>
              </a:rPr>
              <a:t>(</a:t>
            </a:r>
            <a:r>
              <a:rPr lang="es-MX" sz="1200" b="0" kern="1200" dirty="0" err="1">
                <a:solidFill>
                  <a:schemeClr val="tx1"/>
                </a:solidFill>
                <a:effectLst/>
                <a:latin typeface="+mn-lt"/>
                <a:ea typeface="+mn-ea"/>
                <a:cs typeface="+mn-cs"/>
              </a:rPr>
              <a:t>fast_fib</a:t>
            </a:r>
            <a:r>
              <a:rPr lang="es-MX" sz="1200" b="0" kern="1200" dirty="0">
                <a:solidFill>
                  <a:schemeClr val="tx1"/>
                </a:solidFill>
                <a:effectLst/>
                <a:latin typeface="+mn-lt"/>
                <a:ea typeface="+mn-ea"/>
                <a:cs typeface="+mn-cs"/>
              </a:rPr>
              <a:t>(numero)))</a:t>
            </a:r>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83</a:t>
            </a:fld>
            <a:endParaRPr lang="es-UY"/>
          </a:p>
        </p:txBody>
      </p:sp>
    </p:spTree>
    <p:extLst>
      <p:ext uri="{BB962C8B-B14F-4D97-AF65-F5344CB8AC3E}">
        <p14:creationId xmlns:p14="http://schemas.microsoft.com/office/powerpoint/2010/main" val="1362137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Acá está la explicación de cuándo conviene usar </a:t>
            </a:r>
            <a:r>
              <a:rPr lang="es-MX" dirty="0" err="1"/>
              <a:t>memoization</a:t>
            </a:r>
            <a:endParaRPr lang="es-MX" dirty="0"/>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84</a:t>
            </a:fld>
            <a:endParaRPr lang="es-UY"/>
          </a:p>
        </p:txBody>
      </p:sp>
    </p:spTree>
    <p:extLst>
      <p:ext uri="{BB962C8B-B14F-4D97-AF65-F5344CB8AC3E}">
        <p14:creationId xmlns:p14="http://schemas.microsoft.com/office/powerpoint/2010/main" val="35696216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Para este caso no aplica ya que todos los nodos son distintos, no tenemos </a:t>
            </a:r>
            <a:r>
              <a:rPr lang="es-MX" dirty="0" err="1"/>
              <a:t>overlapping</a:t>
            </a:r>
            <a:r>
              <a:rPr lang="es-MX" dirty="0"/>
              <a:t> </a:t>
            </a:r>
            <a:r>
              <a:rPr lang="es-MX" dirty="0" err="1"/>
              <a:t>subproblems</a:t>
            </a:r>
            <a:r>
              <a:rPr lang="es-MX" dirty="0"/>
              <a:t>.</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85</a:t>
            </a:fld>
            <a:endParaRPr lang="es-UY"/>
          </a:p>
        </p:txBody>
      </p:sp>
    </p:spTree>
    <p:extLst>
      <p:ext uri="{BB962C8B-B14F-4D97-AF65-F5344CB8AC3E}">
        <p14:creationId xmlns:p14="http://schemas.microsoft.com/office/powerpoint/2010/main" val="1012417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 este menú si aplica-</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86</a:t>
            </a:fld>
            <a:endParaRPr lang="es-UY"/>
          </a:p>
        </p:txBody>
      </p:sp>
    </p:spTree>
    <p:extLst>
      <p:ext uri="{BB962C8B-B14F-4D97-AF65-F5344CB8AC3E}">
        <p14:creationId xmlns:p14="http://schemas.microsoft.com/office/powerpoint/2010/main" val="1846901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Hacemos experimentos para obtener data</a:t>
            </a:r>
          </a:p>
          <a:p>
            <a:r>
              <a:rPr lang="es-UY" dirty="0"/>
              <a:t>Luego nos hacemos teorías y construimos modelos para tratar de entender</a:t>
            </a:r>
            <a:r>
              <a:rPr lang="es-UY" baseline="0" dirty="0"/>
              <a:t> y contestar las preguntas para complementar el experimento</a:t>
            </a:r>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88</a:t>
            </a:fld>
            <a:endParaRPr lang="es-UY"/>
          </a:p>
        </p:txBody>
      </p:sp>
    </p:spTree>
    <p:extLst>
      <p:ext uri="{BB962C8B-B14F-4D97-AF65-F5344CB8AC3E}">
        <p14:creationId xmlns:p14="http://schemas.microsoft.com/office/powerpoint/2010/main" val="122909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baseline="0" dirty="0"/>
              <a:t>Resortes, los podés estirar o comprimir. La fuerza que se necesita es lineal a la </a:t>
            </a:r>
            <a:r>
              <a:rPr lang="es-UY" baseline="0" dirty="0" err="1"/>
              <a:t>distancia.Esa</a:t>
            </a:r>
            <a:r>
              <a:rPr lang="es-UY" baseline="0" dirty="0"/>
              <a:t> es la constante del resorte que es la k.</a:t>
            </a:r>
          </a:p>
          <a:p>
            <a:endParaRPr lang="es-UY" dirty="0"/>
          </a:p>
        </p:txBody>
      </p:sp>
      <p:sp>
        <p:nvSpPr>
          <p:cNvPr id="4" name="Marcador de número de diapositiva 3"/>
          <p:cNvSpPr>
            <a:spLocks noGrp="1"/>
          </p:cNvSpPr>
          <p:nvPr>
            <p:ph type="sldNum" sz="quarter" idx="10"/>
          </p:nvPr>
        </p:nvSpPr>
        <p:spPr/>
        <p:txBody>
          <a:bodyPr/>
          <a:lstStyle/>
          <a:p>
            <a:fld id="{E0754563-0F80-495C-A085-3C804E07DD5D}" type="slidenum">
              <a:rPr lang="es-UY" smtClean="0"/>
              <a:t>89</a:t>
            </a:fld>
            <a:endParaRPr lang="es-UY"/>
          </a:p>
        </p:txBody>
      </p:sp>
    </p:spTree>
    <p:extLst>
      <p:ext uri="{BB962C8B-B14F-4D97-AF65-F5344CB8AC3E}">
        <p14:creationId xmlns:p14="http://schemas.microsoft.com/office/powerpoint/2010/main" val="325592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Ojo con el </a:t>
            </a:r>
            <a:r>
              <a:rPr lang="es-MX" dirty="0" err="1"/>
              <a:t>citizen</a:t>
            </a:r>
            <a:r>
              <a:rPr lang="es-MX" dirty="0"/>
              <a:t> data </a:t>
            </a:r>
            <a:r>
              <a:rPr lang="es-MX" dirty="0" err="1"/>
              <a:t>scientist</a:t>
            </a:r>
            <a:r>
              <a:rPr lang="es-MX" dirty="0"/>
              <a:t>, tiene sus problemas también el que las personas no tengan mucho </a:t>
            </a:r>
            <a:r>
              <a:rPr lang="es-MX" dirty="0" err="1"/>
              <a:t>background</a:t>
            </a:r>
            <a:r>
              <a:rPr lang="es-MX" dirty="0"/>
              <a:t> teórico</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7</a:t>
            </a:fld>
            <a:endParaRPr lang="es-UY"/>
          </a:p>
        </p:txBody>
      </p:sp>
    </p:spTree>
    <p:extLst>
      <p:ext uri="{BB962C8B-B14F-4D97-AF65-F5344CB8AC3E}">
        <p14:creationId xmlns:p14="http://schemas.microsoft.com/office/powerpoint/2010/main" val="30585777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baseline="0" dirty="0"/>
              <a:t>¿Cuánto tiene que pesar el motociclista para comprimir el resorte 1 cm?</a:t>
            </a:r>
          </a:p>
          <a:p>
            <a:r>
              <a:rPr lang="es-UY" baseline="0" dirty="0"/>
              <a:t>F = 0,01 m * 35000 N/m</a:t>
            </a:r>
          </a:p>
          <a:p>
            <a:r>
              <a:rPr lang="es-UY" baseline="0" dirty="0"/>
              <a:t>F = 350 N</a:t>
            </a:r>
          </a:p>
          <a:p>
            <a:r>
              <a:rPr lang="es-UY" baseline="0" dirty="0"/>
              <a:t>F = </a:t>
            </a:r>
            <a:r>
              <a:rPr lang="es-UY" baseline="0" dirty="0" err="1"/>
              <a:t>mass</a:t>
            </a:r>
            <a:r>
              <a:rPr lang="es-UY" baseline="0" dirty="0"/>
              <a:t> * </a:t>
            </a:r>
            <a:r>
              <a:rPr lang="es-UY" baseline="0" dirty="0" err="1"/>
              <a:t>acc</a:t>
            </a:r>
            <a:endParaRPr lang="es-UY" baseline="0" dirty="0"/>
          </a:p>
          <a:p>
            <a:r>
              <a:rPr lang="es-UY" baseline="0" dirty="0"/>
              <a:t>F =  </a:t>
            </a:r>
            <a:r>
              <a:rPr lang="es-UY" baseline="0" dirty="0" err="1"/>
              <a:t>mass</a:t>
            </a:r>
            <a:r>
              <a:rPr lang="es-UY" baseline="0" dirty="0"/>
              <a:t> * 9,8 m/s^2</a:t>
            </a:r>
          </a:p>
          <a:p>
            <a:r>
              <a:rPr lang="es-UY" baseline="0" dirty="0" err="1"/>
              <a:t>Mass</a:t>
            </a:r>
            <a:r>
              <a:rPr lang="es-UY" baseline="0" dirty="0"/>
              <a:t> = 35,68 k</a:t>
            </a:r>
            <a:endParaRPr lang="es-UY" dirty="0"/>
          </a:p>
        </p:txBody>
      </p:sp>
      <p:sp>
        <p:nvSpPr>
          <p:cNvPr id="4" name="Marcador de número de diapositiva 3"/>
          <p:cNvSpPr>
            <a:spLocks noGrp="1"/>
          </p:cNvSpPr>
          <p:nvPr>
            <p:ph type="sldNum" sz="quarter" idx="10"/>
          </p:nvPr>
        </p:nvSpPr>
        <p:spPr/>
        <p:txBody>
          <a:bodyPr/>
          <a:lstStyle/>
          <a:p>
            <a:fld id="{E0754563-0F80-495C-A085-3C804E07DD5D}" type="slidenum">
              <a:rPr lang="es-UY" smtClean="0"/>
              <a:t>90</a:t>
            </a:fld>
            <a:endParaRPr lang="es-UY"/>
          </a:p>
        </p:txBody>
      </p:sp>
    </p:spTree>
    <p:extLst>
      <p:ext uri="{BB962C8B-B14F-4D97-AF65-F5344CB8AC3E}">
        <p14:creationId xmlns:p14="http://schemas.microsoft.com/office/powerpoint/2010/main" val="224639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baseline="0" dirty="0"/>
              <a:t>¿Cuánto tiene que pesar el motociclista para comprimir el resorte 1 cm?</a:t>
            </a:r>
          </a:p>
          <a:p>
            <a:r>
              <a:rPr lang="es-UY" baseline="0" dirty="0"/>
              <a:t>F = 0,01 m * 35000 N/m</a:t>
            </a:r>
          </a:p>
          <a:p>
            <a:r>
              <a:rPr lang="es-UY" baseline="0" dirty="0"/>
              <a:t>F = 350 N</a:t>
            </a:r>
          </a:p>
          <a:p>
            <a:r>
              <a:rPr lang="es-UY" baseline="0" dirty="0"/>
              <a:t>F = </a:t>
            </a:r>
            <a:r>
              <a:rPr lang="es-UY" baseline="0" dirty="0" err="1"/>
              <a:t>mass</a:t>
            </a:r>
            <a:r>
              <a:rPr lang="es-UY" baseline="0" dirty="0"/>
              <a:t> * </a:t>
            </a:r>
            <a:r>
              <a:rPr lang="es-UY" baseline="0" dirty="0" err="1"/>
              <a:t>acc</a:t>
            </a:r>
            <a:endParaRPr lang="es-UY" baseline="0" dirty="0"/>
          </a:p>
          <a:p>
            <a:r>
              <a:rPr lang="es-UY" baseline="0" dirty="0"/>
              <a:t>F =  </a:t>
            </a:r>
            <a:r>
              <a:rPr lang="es-UY" baseline="0" dirty="0" err="1"/>
              <a:t>mass</a:t>
            </a:r>
            <a:r>
              <a:rPr lang="es-UY" baseline="0" dirty="0"/>
              <a:t> * 9,8 m/s^2</a:t>
            </a:r>
          </a:p>
          <a:p>
            <a:r>
              <a:rPr lang="es-UY" baseline="0" dirty="0" err="1"/>
              <a:t>Mass</a:t>
            </a:r>
            <a:r>
              <a:rPr lang="es-UY" baseline="0" dirty="0"/>
              <a:t> = 35,68 k</a:t>
            </a:r>
            <a:endParaRPr lang="es-UY" dirty="0"/>
          </a:p>
        </p:txBody>
      </p:sp>
      <p:sp>
        <p:nvSpPr>
          <p:cNvPr id="4" name="Marcador de número de diapositiva 3"/>
          <p:cNvSpPr>
            <a:spLocks noGrp="1"/>
          </p:cNvSpPr>
          <p:nvPr>
            <p:ph type="sldNum" sz="quarter" idx="10"/>
          </p:nvPr>
        </p:nvSpPr>
        <p:spPr/>
        <p:txBody>
          <a:bodyPr/>
          <a:lstStyle/>
          <a:p>
            <a:fld id="{E0754563-0F80-495C-A085-3C804E07DD5D}" type="slidenum">
              <a:rPr lang="es-UY" smtClean="0"/>
              <a:t>91</a:t>
            </a:fld>
            <a:endParaRPr lang="es-UY"/>
          </a:p>
        </p:txBody>
      </p:sp>
    </p:spTree>
    <p:extLst>
      <p:ext uri="{BB962C8B-B14F-4D97-AF65-F5344CB8AC3E}">
        <p14:creationId xmlns:p14="http://schemas.microsoft.com/office/powerpoint/2010/main" val="2905016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92</a:t>
            </a:fld>
            <a:endParaRPr lang="es-UY"/>
          </a:p>
        </p:txBody>
      </p:sp>
    </p:spTree>
    <p:extLst>
      <p:ext uri="{BB962C8B-B14F-4D97-AF65-F5344CB8AC3E}">
        <p14:creationId xmlns:p14="http://schemas.microsoft.com/office/powerpoint/2010/main" val="819444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Ahí tenemos algunos datos de nuestro experimento.</a:t>
            </a:r>
          </a:p>
          <a:p>
            <a:r>
              <a:rPr lang="es-UY" dirty="0" err="1"/>
              <a:t>Pyab.array</a:t>
            </a:r>
            <a:r>
              <a:rPr lang="es-UY" dirty="0"/>
              <a:t> toma una tupla y la convierte</a:t>
            </a:r>
            <a:r>
              <a:rPr lang="es-UY" baseline="0" dirty="0"/>
              <a:t> en </a:t>
            </a:r>
            <a:r>
              <a:rPr lang="es-UY" baseline="0" dirty="0" err="1"/>
              <a:t>array</a:t>
            </a:r>
            <a:endParaRPr lang="es-UY" baseline="0" dirty="0"/>
          </a:p>
          <a:p>
            <a:r>
              <a:rPr lang="es-UY" baseline="0" dirty="0"/>
              <a:t>No parece muy lineal, no? No se cumple la ley? Hay ruido en las medidas? Cuál sería la recta que pasa por esos puntos? Queremos ver cómo se relacionan la variable independiente a la dependiente para luego poder predecir. Después estaría bueno también saber una función objetivo que queramos minimizar para saber qué tan cerca está nuestra recta a las mediciones realizadas. Cómo podemos medir la distancia?</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93</a:t>
            </a:fld>
            <a:endParaRPr lang="es-UY"/>
          </a:p>
        </p:txBody>
      </p:sp>
    </p:spTree>
    <p:extLst>
      <p:ext uri="{BB962C8B-B14F-4D97-AF65-F5344CB8AC3E}">
        <p14:creationId xmlns:p14="http://schemas.microsoft.com/office/powerpoint/2010/main" val="4023899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Distancia</a:t>
            </a:r>
            <a:r>
              <a:rPr lang="es-UY" baseline="0" dirty="0"/>
              <a:t> de una medición a la recta. Tenemos esas 3 posibilidades ¿Cuál es la mejor?</a:t>
            </a:r>
          </a:p>
        </p:txBody>
      </p:sp>
      <p:sp>
        <p:nvSpPr>
          <p:cNvPr id="4" name="Marcador de número de diapositiva 3"/>
          <p:cNvSpPr>
            <a:spLocks noGrp="1"/>
          </p:cNvSpPr>
          <p:nvPr>
            <p:ph type="sldNum" sz="quarter" idx="10"/>
          </p:nvPr>
        </p:nvSpPr>
        <p:spPr/>
        <p:txBody>
          <a:bodyPr/>
          <a:lstStyle/>
          <a:p>
            <a:fld id="{95531866-2BCE-4BAA-A05F-A3610D92D8F9}" type="slidenum">
              <a:rPr lang="es-UY" smtClean="0"/>
              <a:t>94</a:t>
            </a:fld>
            <a:endParaRPr lang="es-UY"/>
          </a:p>
        </p:txBody>
      </p:sp>
    </p:spTree>
    <p:extLst>
      <p:ext uri="{BB962C8B-B14F-4D97-AF65-F5344CB8AC3E}">
        <p14:creationId xmlns:p14="http://schemas.microsoft.com/office/powerpoint/2010/main" val="1838592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baseline="0" dirty="0"/>
              <a:t>X no tiene mucho sentido ya que es la variable independiente.</a:t>
            </a:r>
          </a:p>
        </p:txBody>
      </p:sp>
      <p:sp>
        <p:nvSpPr>
          <p:cNvPr id="4" name="Marcador de número de diapositiva 3"/>
          <p:cNvSpPr>
            <a:spLocks noGrp="1"/>
          </p:cNvSpPr>
          <p:nvPr>
            <p:ph type="sldNum" sz="quarter" idx="10"/>
          </p:nvPr>
        </p:nvSpPr>
        <p:spPr/>
        <p:txBody>
          <a:bodyPr/>
          <a:lstStyle/>
          <a:p>
            <a:fld id="{95531866-2BCE-4BAA-A05F-A3610D92D8F9}" type="slidenum">
              <a:rPr lang="es-UY" smtClean="0"/>
              <a:t>95</a:t>
            </a:fld>
            <a:endParaRPr lang="es-UY"/>
          </a:p>
        </p:txBody>
      </p:sp>
    </p:spTree>
    <p:extLst>
      <p:ext uri="{BB962C8B-B14F-4D97-AF65-F5344CB8AC3E}">
        <p14:creationId xmlns:p14="http://schemas.microsoft.com/office/powerpoint/2010/main" val="10925094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baseline="0" dirty="0"/>
              <a:t>P tiene sentido pero no es lo que quiero de verdad</a:t>
            </a:r>
          </a:p>
        </p:txBody>
      </p:sp>
      <p:sp>
        <p:nvSpPr>
          <p:cNvPr id="4" name="Marcador de número de diapositiva 3"/>
          <p:cNvSpPr>
            <a:spLocks noGrp="1"/>
          </p:cNvSpPr>
          <p:nvPr>
            <p:ph type="sldNum" sz="quarter" idx="10"/>
          </p:nvPr>
        </p:nvSpPr>
        <p:spPr/>
        <p:txBody>
          <a:bodyPr/>
          <a:lstStyle/>
          <a:p>
            <a:fld id="{95531866-2BCE-4BAA-A05F-A3610D92D8F9}" type="slidenum">
              <a:rPr lang="es-UY" smtClean="0"/>
              <a:t>96</a:t>
            </a:fld>
            <a:endParaRPr lang="es-UY"/>
          </a:p>
        </p:txBody>
      </p:sp>
    </p:spTree>
    <p:extLst>
      <p:ext uri="{BB962C8B-B14F-4D97-AF65-F5344CB8AC3E}">
        <p14:creationId xmlns:p14="http://schemas.microsoft.com/office/powerpoint/2010/main" val="29370622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baseline="0" dirty="0"/>
              <a:t>Y es lo más razonable ya que lo que yo quiero predecir es la variable dependiente que es la Y entonces esa distancia va a ser por la que le estoy errando.</a:t>
            </a:r>
          </a:p>
          <a:p>
            <a:r>
              <a:rPr lang="es-UY" baseline="0" dirty="0"/>
              <a:t> </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97</a:t>
            </a:fld>
            <a:endParaRPr lang="es-UY"/>
          </a:p>
        </p:txBody>
      </p:sp>
    </p:spTree>
    <p:extLst>
      <p:ext uri="{BB962C8B-B14F-4D97-AF65-F5344CB8AC3E}">
        <p14:creationId xmlns:p14="http://schemas.microsoft.com/office/powerpoint/2010/main" val="1552061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Distancia</a:t>
            </a:r>
            <a:r>
              <a:rPr lang="es-UY" baseline="0" dirty="0"/>
              <a:t> de una medición a la recta. Tenemos esas 3 posibilidades ¿Cuál es la mejor?</a:t>
            </a:r>
          </a:p>
          <a:p>
            <a:r>
              <a:rPr lang="es-UY" baseline="0" dirty="0"/>
              <a:t>X no tiene mucho sentido ya que es la variable independiente.</a:t>
            </a:r>
          </a:p>
          <a:p>
            <a:r>
              <a:rPr lang="es-UY" baseline="0" dirty="0"/>
              <a:t>P tiene sentido pero no es lo que quiero de verdad</a:t>
            </a:r>
          </a:p>
          <a:p>
            <a:r>
              <a:rPr lang="es-UY" baseline="0" dirty="0"/>
              <a:t>Y es lo más razonable ya que lo que yo quiero predecir es la variable dependiente que es la Y entonces esa distancia va a ser por la que le estoy errando.</a:t>
            </a:r>
          </a:p>
          <a:p>
            <a:r>
              <a:rPr lang="es-UY" baseline="0" dirty="0"/>
              <a:t> </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98</a:t>
            </a:fld>
            <a:endParaRPr lang="es-UY"/>
          </a:p>
        </p:txBody>
      </p:sp>
    </p:spTree>
    <p:extLst>
      <p:ext uri="{BB962C8B-B14F-4D97-AF65-F5344CB8AC3E}">
        <p14:creationId xmlns:p14="http://schemas.microsoft.com/office/powerpoint/2010/main" val="32293980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Se hace al cuadrado para olvidarnos del signo, no importa si está por arriba o por abajo del que predecimos, podríamos usar</a:t>
            </a:r>
            <a:r>
              <a:rPr lang="es-UY" baseline="0" dirty="0"/>
              <a:t> el valor absoluto pero usar el cuadrado tiene unas propiedades que están buenas para encontrar la línea que mejor se ajusta.</a:t>
            </a:r>
          </a:p>
          <a:p>
            <a:r>
              <a:rPr lang="es-UY" baseline="0" dirty="0"/>
              <a:t>Es muy parecido a la varianza. Es la varianza entre en realidad.</a:t>
            </a:r>
          </a:p>
          <a:p>
            <a:r>
              <a:rPr lang="es-UY" baseline="0" dirty="0"/>
              <a:t>Todo esto lo construimos partiendo de la base que ya teníamos la línea que ajuste mejor.</a:t>
            </a:r>
          </a:p>
          <a:p>
            <a:r>
              <a:rPr lang="es-UY" baseline="0" dirty="0"/>
              <a:t>Usamos la regresión lineal para hallar el polinomio. Línea, parábola, </a:t>
            </a:r>
            <a:r>
              <a:rPr lang="es-UY" baseline="0" dirty="0" err="1"/>
              <a:t>etc</a:t>
            </a:r>
            <a:r>
              <a:rPr lang="es-UY" baseline="0" dirty="0"/>
              <a:t> dependiendo el grado.</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99</a:t>
            </a:fld>
            <a:endParaRPr lang="es-UY"/>
          </a:p>
        </p:txBody>
      </p:sp>
    </p:spTree>
    <p:extLst>
      <p:ext uri="{BB962C8B-B14F-4D97-AF65-F5344CB8AC3E}">
        <p14:creationId xmlns:p14="http://schemas.microsoft.com/office/powerpoint/2010/main" val="2422922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Y también es común que el </a:t>
            </a:r>
            <a:r>
              <a:rPr lang="es-MX" dirty="0" err="1"/>
              <a:t>Citizen</a:t>
            </a:r>
            <a:r>
              <a:rPr lang="es-MX" dirty="0"/>
              <a:t> Data </a:t>
            </a:r>
            <a:r>
              <a:rPr lang="es-MX" dirty="0" err="1"/>
              <a:t>Scientist</a:t>
            </a:r>
            <a:r>
              <a:rPr lang="es-MX" dirty="0"/>
              <a:t> quiera tener acceso ilimitado a los datos y hacer experimentos de todo tipo y color, eso es casi tan peligroso como darle acceso sin restricciones para que un científico haga lo que se le ocurra en un laboratorio real</a:t>
            </a:r>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8</a:t>
            </a:fld>
            <a:endParaRPr lang="es-UY"/>
          </a:p>
        </p:txBody>
      </p:sp>
    </p:spTree>
    <p:extLst>
      <p:ext uri="{BB962C8B-B14F-4D97-AF65-F5344CB8AC3E}">
        <p14:creationId xmlns:p14="http://schemas.microsoft.com/office/powerpoint/2010/main" val="18562096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Un poco</a:t>
            </a:r>
            <a:r>
              <a:rPr lang="es-UY" baseline="0" dirty="0"/>
              <a:t> de repaso sobre polinomios</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100</a:t>
            </a:fld>
            <a:endParaRPr lang="es-UY"/>
          </a:p>
        </p:txBody>
      </p:sp>
    </p:spTree>
    <p:extLst>
      <p:ext uri="{BB962C8B-B14F-4D97-AF65-F5344CB8AC3E}">
        <p14:creationId xmlns:p14="http://schemas.microsoft.com/office/powerpoint/2010/main" val="99633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El truco está en hallar A y B para que la</a:t>
            </a:r>
            <a:r>
              <a:rPr lang="es-UY" baseline="0" dirty="0"/>
              <a:t> varianza sea chica. Ahí entra la regresión lineal.</a:t>
            </a:r>
          </a:p>
          <a:p>
            <a:r>
              <a:rPr lang="es-UY" baseline="0" dirty="0"/>
              <a:t>Imagínense un espacio de 3 dimensiones donde el eje x es el A, el eje y es el B y el eje Z el resultado de la varianza, debería ver el mínimo de esa sábana y ahí tengo en A y el B que me da el menor. </a:t>
            </a:r>
          </a:p>
          <a:p>
            <a:r>
              <a:rPr lang="es-UY" baseline="0" dirty="0"/>
              <a:t>La regresión tiene que ver con eso.</a:t>
            </a:r>
          </a:p>
          <a:p>
            <a:r>
              <a:rPr lang="es-UY" baseline="0" dirty="0"/>
              <a:t>La regresión lineal me da el mínimo de esa superficie, se llama regresión lineal pero no sirve únicamente para líneas, se llama así porque arranco desde un punto y mido el gradiente camino un poquito y vuelvo a medirlo </a:t>
            </a:r>
          </a:p>
          <a:p>
            <a:r>
              <a:rPr lang="es-UY" baseline="0" dirty="0"/>
              <a:t>Al usar los mínimos cuadrados la superficie tiene siempre un único mínimo. No es una superficie </a:t>
            </a:r>
            <a:r>
              <a:rPr lang="es-UY" baseline="0" dirty="0" err="1"/>
              <a:t>multiloca</a:t>
            </a:r>
            <a:r>
              <a:rPr lang="es-UY" baseline="0" dirty="0"/>
              <a:t> toda revoltosa.</a:t>
            </a:r>
          </a:p>
          <a:p>
            <a:r>
              <a:rPr lang="es-UY" baseline="0" dirty="0"/>
              <a:t>Se puede escribir código para esto, la versión más sencilla es parecida al algoritmo de Newton</a:t>
            </a:r>
          </a:p>
          <a:p>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101</a:t>
            </a:fld>
            <a:endParaRPr lang="es-UY"/>
          </a:p>
        </p:txBody>
      </p:sp>
    </p:spTree>
    <p:extLst>
      <p:ext uri="{BB962C8B-B14F-4D97-AF65-F5344CB8AC3E}">
        <p14:creationId xmlns:p14="http://schemas.microsoft.com/office/powerpoint/2010/main" val="31640967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Bastante</a:t>
            </a:r>
            <a:r>
              <a:rPr lang="es-UY" baseline="0" dirty="0"/>
              <a:t> malo el </a:t>
            </a:r>
            <a:r>
              <a:rPr lang="es-UY" baseline="0" dirty="0" err="1"/>
              <a:t>fit</a:t>
            </a:r>
            <a:r>
              <a:rPr lang="es-UY" baseline="0" dirty="0"/>
              <a:t>, no? Es que claramente no es una recta! No se puede ignorar, deberíamos probar con una parábola!</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108</a:t>
            </a:fld>
            <a:endParaRPr lang="es-UY"/>
          </a:p>
        </p:txBody>
      </p:sp>
    </p:spTree>
    <p:extLst>
      <p:ext uri="{BB962C8B-B14F-4D97-AF65-F5344CB8AC3E}">
        <p14:creationId xmlns:p14="http://schemas.microsoft.com/office/powerpoint/2010/main" val="3478895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La</a:t>
            </a:r>
            <a:r>
              <a:rPr lang="es-UY" baseline="0" dirty="0"/>
              <a:t> parábola tiene pinta de andar mejor! Pero podríamos probar un polinomio de grado aún mayor que ajuste mejor!!!!</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109</a:t>
            </a:fld>
            <a:endParaRPr lang="es-UY"/>
          </a:p>
        </p:txBody>
      </p:sp>
    </p:spTree>
    <p:extLst>
      <p:ext uri="{BB962C8B-B14F-4D97-AF65-F5344CB8AC3E}">
        <p14:creationId xmlns:p14="http://schemas.microsoft.com/office/powerpoint/2010/main" val="3917717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Comparación</a:t>
            </a:r>
            <a:r>
              <a:rPr lang="es-UY" baseline="0" dirty="0"/>
              <a:t> entre el modelo lineal y el modelo cuadrático.</a:t>
            </a:r>
          </a:p>
          <a:p>
            <a:r>
              <a:rPr lang="es-UY" baseline="0" dirty="0"/>
              <a:t>El cuadrático es como 6 veces mejor!!!!</a:t>
            </a:r>
          </a:p>
          <a:p>
            <a:r>
              <a:rPr lang="es-UY" dirty="0"/>
              <a:t>Igual no sé si 1146 es un buen valor, no me queda claro. </a:t>
            </a:r>
          </a:p>
          <a:p>
            <a:r>
              <a:rPr lang="es-UY" dirty="0"/>
              <a:t>Eso</a:t>
            </a:r>
            <a:r>
              <a:rPr lang="es-UY" baseline="0" dirty="0"/>
              <a:t> no dice mucho porque incluso depende de la escala, si yo amplifico la escala ese número me va a dar mayor y la verdad es que no tiene ningún sentido</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110</a:t>
            </a:fld>
            <a:endParaRPr lang="es-UY"/>
          </a:p>
        </p:txBody>
      </p:sp>
    </p:spTree>
    <p:extLst>
      <p:ext uri="{BB962C8B-B14F-4D97-AF65-F5344CB8AC3E}">
        <p14:creationId xmlns:p14="http://schemas.microsoft.com/office/powerpoint/2010/main" val="1846521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No me dice mucho la verdad, no tiene magnitud y tampoco es independiente de la escala</a:t>
            </a:r>
          </a:p>
          <a:p>
            <a:endParaRPr lang="es-UY" dirty="0"/>
          </a:p>
          <a:p>
            <a:r>
              <a:rPr lang="es-UY" dirty="0"/>
              <a:t>Lo de arriba es el error de la estimación</a:t>
            </a:r>
          </a:p>
          <a:p>
            <a:r>
              <a:rPr lang="es-UY" dirty="0"/>
              <a:t>Lo de abajo es la variación de</a:t>
            </a:r>
            <a:r>
              <a:rPr lang="es-UY" baseline="0" dirty="0"/>
              <a:t> la propia data.</a:t>
            </a:r>
          </a:p>
          <a:p>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111</a:t>
            </a:fld>
            <a:endParaRPr lang="es-UY"/>
          </a:p>
        </p:txBody>
      </p:sp>
    </p:spTree>
    <p:extLst>
      <p:ext uri="{BB962C8B-B14F-4D97-AF65-F5344CB8AC3E}">
        <p14:creationId xmlns:p14="http://schemas.microsoft.com/office/powerpoint/2010/main" val="7460849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R^2</a:t>
            </a:r>
            <a:r>
              <a:rPr lang="es-UY" baseline="0" dirty="0"/>
              <a:t> nos muestra qué tanto se adapta a la variabilidad.</a:t>
            </a:r>
          </a:p>
          <a:p>
            <a:r>
              <a:rPr lang="es-UY" baseline="0" dirty="0"/>
              <a:t>R^2 tiene que ser lo más cercano a 1 posible que significa que nuestro modelo está capturando toda la variabilidad de la data muy bien.</a:t>
            </a:r>
          </a:p>
          <a:p>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112</a:t>
            </a:fld>
            <a:endParaRPr lang="es-UY"/>
          </a:p>
        </p:txBody>
      </p:sp>
    </p:spTree>
    <p:extLst>
      <p:ext uri="{BB962C8B-B14F-4D97-AF65-F5344CB8AC3E}">
        <p14:creationId xmlns:p14="http://schemas.microsoft.com/office/powerpoint/2010/main" val="36780698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Mucho mejor el R de la parábola que la de</a:t>
            </a:r>
            <a:r>
              <a:rPr lang="es-UY" baseline="0" dirty="0"/>
              <a:t> la recta. Y si probamos con polinomios de grado 8 o de grado 16????</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113</a:t>
            </a:fld>
            <a:endParaRPr lang="es-UY"/>
          </a:p>
        </p:txBody>
      </p:sp>
    </p:spTree>
    <p:extLst>
      <p:ext uri="{BB962C8B-B14F-4D97-AF65-F5344CB8AC3E}">
        <p14:creationId xmlns:p14="http://schemas.microsoft.com/office/powerpoint/2010/main" val="14640236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Vemos que el de orden 16 ajusta muy muy bien. Pero como decían nuestros padres “que</a:t>
            </a:r>
            <a:r>
              <a:rPr lang="es-UY" baseline="0" dirty="0"/>
              <a:t> podamos hacer una determinada cosa no significa que debamos hacerla</a:t>
            </a:r>
            <a:r>
              <a:rPr lang="es-UY" dirty="0"/>
              <a:t>” nosotros</a:t>
            </a:r>
            <a:r>
              <a:rPr lang="es-UY" baseline="0" dirty="0"/>
              <a:t> queremos un modelo para explicar un fenómeno y para poder hacer predicciones. Un modelo de orden 16 es un dolor de cabeza, no es sencillo de entender ni de explicar. En realidad, la data misteriosa, fue generada como una parábola pero metiéndole ruido.</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114</a:t>
            </a:fld>
            <a:endParaRPr lang="es-UY"/>
          </a:p>
        </p:txBody>
      </p:sp>
    </p:spTree>
    <p:extLst>
      <p:ext uri="{BB962C8B-B14F-4D97-AF65-F5344CB8AC3E}">
        <p14:creationId xmlns:p14="http://schemas.microsoft.com/office/powerpoint/2010/main" val="30760243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Así fue como se generó la data.</a:t>
            </a:r>
          </a:p>
          <a:p>
            <a:r>
              <a:rPr lang="es-UY" dirty="0"/>
              <a:t>Entonces no entiendo, por qué si los datos generados fueron parabólicos, como resulta que</a:t>
            </a:r>
            <a:r>
              <a:rPr lang="es-UY" baseline="0" dirty="0"/>
              <a:t> el polinomio de grado 16 ajusta mejor???</a:t>
            </a:r>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115</a:t>
            </a:fld>
            <a:endParaRPr lang="es-UY"/>
          </a:p>
        </p:txBody>
      </p:sp>
    </p:spTree>
    <p:extLst>
      <p:ext uri="{BB962C8B-B14F-4D97-AF65-F5344CB8AC3E}">
        <p14:creationId xmlns:p14="http://schemas.microsoft.com/office/powerpoint/2010/main" val="74177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Y este vendría a hacer una idea del camino a recorrer para convertirse en data </a:t>
            </a:r>
            <a:r>
              <a:rPr lang="es-MX" dirty="0" err="1"/>
              <a:t>scientist</a:t>
            </a: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9</a:t>
            </a:fld>
            <a:endParaRPr lang="es-UY"/>
          </a:p>
        </p:txBody>
      </p:sp>
    </p:spTree>
    <p:extLst>
      <p:ext uri="{BB962C8B-B14F-4D97-AF65-F5344CB8AC3E}">
        <p14:creationId xmlns:p14="http://schemas.microsoft.com/office/powerpoint/2010/main" val="26157988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Y" baseline="0" dirty="0"/>
              <a:t>Hay un truco lo que pasa, qué sucede si con el código del </a:t>
            </a:r>
            <a:r>
              <a:rPr lang="es-UY" baseline="0" dirty="0" err="1"/>
              <a:t>slide</a:t>
            </a:r>
            <a:r>
              <a:rPr lang="es-UY" baseline="0" dirty="0"/>
              <a:t> anterior generamos 2 sets de datos? Obviamente van a ser distintos porque el ruido va a ser distinto en uno y en el otro. Si luego hacemos el </a:t>
            </a:r>
            <a:r>
              <a:rPr lang="es-UY" baseline="0" dirty="0" err="1"/>
              <a:t>polifit</a:t>
            </a:r>
            <a:r>
              <a:rPr lang="es-UY" baseline="0" dirty="0"/>
              <a:t> para cada uno de esos qué pasará?</a:t>
            </a:r>
            <a:endParaRPr lang="es-UY" dirty="0"/>
          </a:p>
          <a:p>
            <a:r>
              <a:rPr lang="es-UY" dirty="0" err="1"/>
              <a:t>genFits</a:t>
            </a:r>
            <a:r>
              <a:rPr lang="es-UY" dirty="0"/>
              <a:t> toma una colección</a:t>
            </a:r>
            <a:r>
              <a:rPr lang="es-UY" baseline="0" dirty="0"/>
              <a:t> de valores x e y  </a:t>
            </a:r>
            <a:r>
              <a:rPr lang="es-UY" baseline="0" dirty="0" err="1"/>
              <a:t>y</a:t>
            </a:r>
            <a:r>
              <a:rPr lang="es-UY" baseline="0" dirty="0"/>
              <a:t> una lista de grados y para cada grado usa </a:t>
            </a:r>
            <a:r>
              <a:rPr lang="es-UY" baseline="0" dirty="0" err="1"/>
              <a:t>polifit</a:t>
            </a:r>
            <a:r>
              <a:rPr lang="es-UY" baseline="0" dirty="0"/>
              <a:t> para hallar el mejor modelo. De esa forma en la variable models1 van a estar los 4 modelos.</a:t>
            </a:r>
          </a:p>
          <a:p>
            <a:r>
              <a:rPr lang="es-UY" baseline="0" dirty="0"/>
              <a:t>También vemos los </a:t>
            </a:r>
            <a:r>
              <a:rPr lang="es-UY" baseline="0" dirty="0" err="1"/>
              <a:t>fits</a:t>
            </a:r>
            <a:r>
              <a:rPr lang="es-UY" baseline="0" dirty="0"/>
              <a:t> para ambos </a:t>
            </a:r>
            <a:r>
              <a:rPr lang="es-UY" baseline="0" dirty="0" err="1"/>
              <a:t>datasets</a:t>
            </a:r>
            <a:r>
              <a:rPr lang="es-UY" baseline="0" dirty="0"/>
              <a:t>.</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116</a:t>
            </a:fld>
            <a:endParaRPr lang="es-UY"/>
          </a:p>
        </p:txBody>
      </p:sp>
    </p:spTree>
    <p:extLst>
      <p:ext uri="{BB962C8B-B14F-4D97-AF65-F5344CB8AC3E}">
        <p14:creationId xmlns:p14="http://schemas.microsoft.com/office/powerpoint/2010/main" val="2895188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Lo del </a:t>
            </a:r>
            <a:r>
              <a:rPr lang="es-UY" dirty="0" err="1"/>
              <a:t>fit</a:t>
            </a:r>
            <a:r>
              <a:rPr lang="es-UY" baseline="0" dirty="0"/>
              <a:t> es necesario pero no es suficiente para tener un buen modelo.</a:t>
            </a:r>
          </a:p>
          <a:p>
            <a:r>
              <a:rPr lang="es-UY" baseline="0" dirty="0"/>
              <a:t>Necesitamos tener un error de entrenamiento pequeño</a:t>
            </a:r>
          </a:p>
          <a:p>
            <a:r>
              <a:rPr lang="es-UY" baseline="0" dirty="0"/>
              <a:t>Lo que se hace es probar el modelo con otra data generada por el mismo proceso con el que se entrenó</a:t>
            </a:r>
          </a:p>
          <a:p>
            <a:r>
              <a:rPr lang="es-UY" baseline="0" dirty="0"/>
              <a:t>Una de las herramientas que tenemos disponibles es </a:t>
            </a:r>
            <a:r>
              <a:rPr lang="es-UY" baseline="0" dirty="0" err="1"/>
              <a:t>cross-validation</a:t>
            </a:r>
            <a:endParaRPr lang="es-UY" baseline="0" dirty="0"/>
          </a:p>
          <a:p>
            <a:r>
              <a:rPr lang="es-UY" baseline="0" dirty="0"/>
              <a:t>Lo que podríamos hacer por ejemplo es generar el modelo con el </a:t>
            </a:r>
            <a:r>
              <a:rPr lang="es-UY" baseline="0" dirty="0" err="1"/>
              <a:t>dataset</a:t>
            </a:r>
            <a:r>
              <a:rPr lang="es-UY" baseline="0" dirty="0"/>
              <a:t> 1 y probarlo con el </a:t>
            </a:r>
            <a:r>
              <a:rPr lang="es-UY" baseline="0" dirty="0" err="1"/>
              <a:t>dataset</a:t>
            </a:r>
            <a:r>
              <a:rPr lang="es-UY" baseline="0" dirty="0"/>
              <a:t> 2 y lo mismo a la inversa, probar el modelo generado con el </a:t>
            </a:r>
            <a:r>
              <a:rPr lang="es-UY" baseline="0" dirty="0" err="1"/>
              <a:t>dataset</a:t>
            </a:r>
            <a:r>
              <a:rPr lang="es-UY" baseline="0" dirty="0"/>
              <a:t> 2 con los datos del </a:t>
            </a:r>
            <a:r>
              <a:rPr lang="es-UY" baseline="0" dirty="0" err="1"/>
              <a:t>dataset</a:t>
            </a:r>
            <a:r>
              <a:rPr lang="es-UY" baseline="0" dirty="0"/>
              <a:t> 1.</a:t>
            </a:r>
          </a:p>
          <a:p>
            <a:r>
              <a:rPr lang="es-UY" baseline="0" dirty="0"/>
              <a:t>Esto nos da una idea de qué tan generalizable es el modelo generado</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119</a:t>
            </a:fld>
            <a:endParaRPr lang="es-UY"/>
          </a:p>
        </p:txBody>
      </p:sp>
    </p:spTree>
    <p:extLst>
      <p:ext uri="{BB962C8B-B14F-4D97-AF65-F5344CB8AC3E}">
        <p14:creationId xmlns:p14="http://schemas.microsoft.com/office/powerpoint/2010/main" val="12759336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a:t>El </a:t>
            </a:r>
            <a:r>
              <a:rPr lang="es-UY" dirty="0" err="1"/>
              <a:t>overfitting</a:t>
            </a:r>
            <a:r>
              <a:rPr lang="es-UY" dirty="0"/>
              <a:t> lo que me hace es que me </a:t>
            </a:r>
            <a:r>
              <a:rPr lang="es-UY" dirty="0" err="1"/>
              <a:t>fittea</a:t>
            </a:r>
            <a:r>
              <a:rPr lang="es-UY" dirty="0"/>
              <a:t> no solo el proceso que hay por debajo sino que también me </a:t>
            </a:r>
            <a:r>
              <a:rPr lang="es-UY" dirty="0" err="1"/>
              <a:t>fittea</a:t>
            </a:r>
            <a:r>
              <a:rPr lang="es-UY" dirty="0"/>
              <a:t> el ruido</a:t>
            </a:r>
          </a:p>
          <a:p>
            <a:r>
              <a:rPr lang="es-UY" dirty="0"/>
              <a:t>Si la data es perfecta, imaginemos una recta, y yo hago un modelo cuadrático (Ax^2+Bx+C) el A me va a quedar en 0,</a:t>
            </a:r>
            <a:r>
              <a:rPr lang="es-UY" baseline="0" dirty="0"/>
              <a:t> eso está bueno, pero solo funciona con data perfecta, si la data tiene ruido, al agregar más términos, me van a intentar ajustar el ruido.</a:t>
            </a:r>
          </a:p>
          <a:p>
            <a:endParaRPr lang="es-UY" dirty="0"/>
          </a:p>
          <a:p>
            <a:endParaRPr lang="es-UY" dirty="0"/>
          </a:p>
          <a:p>
            <a:pPr marL="0" marR="0" indent="0" algn="l" defTabSz="914400" rtl="0" eaLnBrk="1" fontAlgn="auto" latinLnBrk="0" hangingPunct="1">
              <a:lnSpc>
                <a:spcPct val="100000"/>
              </a:lnSpc>
              <a:spcBef>
                <a:spcPts val="0"/>
              </a:spcBef>
              <a:spcAft>
                <a:spcPts val="0"/>
              </a:spcAft>
              <a:buClrTx/>
              <a:buSzTx/>
              <a:buFontTx/>
              <a:buNone/>
              <a:tabLst/>
              <a:defRPr/>
            </a:pPr>
            <a:r>
              <a:rPr lang="es-UY" dirty="0"/>
              <a:t>Voy en el video </a:t>
            </a:r>
            <a:r>
              <a:rPr lang="es-UY" sz="1200" b="0" i="0" kern="1200" dirty="0">
                <a:solidFill>
                  <a:schemeClr val="tx1"/>
                </a:solidFill>
                <a:effectLst/>
                <a:latin typeface="+mn-lt"/>
                <a:ea typeface="+mn-ea"/>
                <a:cs typeface="+mn-cs"/>
              </a:rPr>
              <a:t>10. </a:t>
            </a:r>
            <a:r>
              <a:rPr lang="es-UY" sz="1200" b="0" i="0" kern="1200" dirty="0" err="1">
                <a:solidFill>
                  <a:schemeClr val="tx1"/>
                </a:solidFill>
                <a:effectLst/>
                <a:latin typeface="+mn-lt"/>
                <a:ea typeface="+mn-ea"/>
                <a:cs typeface="+mn-cs"/>
              </a:rPr>
              <a:t>Understanding</a:t>
            </a:r>
            <a:r>
              <a:rPr lang="es-UY" sz="1200" b="0" i="0" kern="1200">
                <a:solidFill>
                  <a:schemeClr val="tx1"/>
                </a:solidFill>
                <a:effectLst/>
                <a:latin typeface="+mn-lt"/>
                <a:ea typeface="+mn-ea"/>
                <a:cs typeface="+mn-cs"/>
              </a:rPr>
              <a:t> Experimental Data (cont.)</a:t>
            </a:r>
            <a:r>
              <a:rPr lang="es-UY" sz="1200" b="0" i="0" kern="1200" baseline="0">
                <a:solidFill>
                  <a:schemeClr val="tx1"/>
                </a:solidFill>
                <a:effectLst/>
                <a:latin typeface="+mn-lt"/>
                <a:ea typeface="+mn-ea"/>
                <a:cs typeface="+mn-cs"/>
              </a:rPr>
              <a:t> minuto </a:t>
            </a:r>
            <a:r>
              <a:rPr lang="es-UY"/>
              <a:t> 17:37</a:t>
            </a:r>
            <a:endParaRPr lang="es-UY" dirty="0"/>
          </a:p>
        </p:txBody>
      </p:sp>
      <p:sp>
        <p:nvSpPr>
          <p:cNvPr id="4" name="Marcador de número de diapositiva 3"/>
          <p:cNvSpPr>
            <a:spLocks noGrp="1"/>
          </p:cNvSpPr>
          <p:nvPr>
            <p:ph type="sldNum" sz="quarter" idx="10"/>
          </p:nvPr>
        </p:nvSpPr>
        <p:spPr/>
        <p:txBody>
          <a:bodyPr/>
          <a:lstStyle/>
          <a:p>
            <a:fld id="{95531866-2BCE-4BAA-A05F-A3610D92D8F9}" type="slidenum">
              <a:rPr lang="es-UY" smtClean="0"/>
              <a:t>120</a:t>
            </a:fld>
            <a:endParaRPr lang="es-UY"/>
          </a:p>
        </p:txBody>
      </p:sp>
    </p:spTree>
    <p:extLst>
      <p:ext uri="{BB962C8B-B14F-4D97-AF65-F5344CB8AC3E}">
        <p14:creationId xmlns:p14="http://schemas.microsoft.com/office/powerpoint/2010/main" val="2069538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Generalización de los árboles de decisión</a:t>
            </a:r>
          </a:p>
          <a:p>
            <a:r>
              <a:rPr lang="es-MX" dirty="0"/>
              <a:t>Generar modelos computacionales</a:t>
            </a:r>
          </a:p>
          <a:p>
            <a:r>
              <a:rPr lang="es-MX" dirty="0"/>
              <a:t>¿Qué comer? Lo transformamos a un algoritmo computacional, el problema de la valija, </a:t>
            </a:r>
            <a:r>
              <a:rPr lang="es-MX" dirty="0" err="1"/>
              <a:t>greedy</a:t>
            </a:r>
            <a:r>
              <a:rPr lang="es-MX" dirty="0"/>
              <a:t> </a:t>
            </a:r>
            <a:r>
              <a:rPr lang="es-MX" dirty="0" err="1"/>
              <a:t>algorithms</a:t>
            </a:r>
            <a:r>
              <a:rPr lang="es-MX" dirty="0"/>
              <a:t>, y programación dinámica.</a:t>
            </a:r>
          </a:p>
          <a:p>
            <a:r>
              <a:rPr lang="es-MX" dirty="0"/>
              <a:t>Este modelo lo que tiene son nodos y aristas (</a:t>
            </a:r>
            <a:r>
              <a:rPr lang="es-MX" dirty="0" err="1"/>
              <a:t>adges</a:t>
            </a:r>
            <a:r>
              <a:rPr lang="es-MX" dirty="0"/>
              <a:t>, </a:t>
            </a:r>
            <a:r>
              <a:rPr lang="es-MX" dirty="0" err="1"/>
              <a:t>arcs</a:t>
            </a:r>
            <a:r>
              <a:rPr lang="es-MX" dirty="0"/>
              <a:t>)!</a:t>
            </a:r>
          </a:p>
          <a:p>
            <a:endParaRPr lang="es-MX" dirty="0"/>
          </a:p>
          <a:p>
            <a:endParaRPr lang="es-MX" dirty="0"/>
          </a:p>
          <a:p>
            <a:r>
              <a:rPr lang="es-UY" sz="1200" b="0" i="0" kern="1200" dirty="0">
                <a:solidFill>
                  <a:schemeClr val="tx1"/>
                </a:solidFill>
                <a:effectLst/>
                <a:latin typeface="+mn-lt"/>
                <a:ea typeface="+mn-ea"/>
                <a:cs typeface="+mn-cs"/>
              </a:rPr>
              <a:t>El origen de la teoría de grafos se remonta al siglo XVIII con el </a:t>
            </a:r>
            <a:r>
              <a:rPr lang="es-UY" sz="1200" b="0" i="0" u="none" strike="noStrike" kern="1200" dirty="0">
                <a:solidFill>
                  <a:schemeClr val="tx1"/>
                </a:solidFill>
                <a:effectLst/>
                <a:latin typeface="+mn-lt"/>
                <a:ea typeface="+mn-ea"/>
                <a:cs typeface="+mn-cs"/>
                <a:hlinkClick r:id="rId3" tooltip="Problema de los puentes de Königsberg"/>
              </a:rPr>
              <a:t>problema de los puentes de Königsberg</a:t>
            </a:r>
            <a:r>
              <a:rPr lang="es-UY" sz="1200" b="0" i="0" kern="1200" dirty="0">
                <a:solidFill>
                  <a:schemeClr val="tx1"/>
                </a:solidFill>
                <a:effectLst/>
                <a:latin typeface="+mn-lt"/>
                <a:ea typeface="+mn-ea"/>
                <a:cs typeface="+mn-cs"/>
              </a:rPr>
              <a:t>, el cual consistía en encontrar un camino que recorriera los siete puentes del </a:t>
            </a:r>
            <a:r>
              <a:rPr lang="es-UY" sz="1200" b="0" i="0" u="none" strike="noStrike" kern="1200" dirty="0">
                <a:solidFill>
                  <a:schemeClr val="tx1"/>
                </a:solidFill>
                <a:effectLst/>
                <a:latin typeface="+mn-lt"/>
                <a:ea typeface="+mn-ea"/>
                <a:cs typeface="+mn-cs"/>
                <a:hlinkClick r:id="rId4" tooltip="Río Pregolya"/>
              </a:rPr>
              <a:t>río </a:t>
            </a:r>
            <a:r>
              <a:rPr lang="es-UY" sz="1200" b="0" i="0" u="none" strike="noStrike" kern="1200" dirty="0" err="1">
                <a:solidFill>
                  <a:schemeClr val="tx1"/>
                </a:solidFill>
                <a:effectLst/>
                <a:latin typeface="+mn-lt"/>
                <a:ea typeface="+mn-ea"/>
                <a:cs typeface="+mn-cs"/>
                <a:hlinkClick r:id="rId4" tooltip="Río Pregolya"/>
              </a:rPr>
              <a:t>Pregel</a:t>
            </a:r>
            <a:r>
              <a:rPr lang="es-UY" sz="1200" b="0" i="0" kern="1200" dirty="0">
                <a:solidFill>
                  <a:schemeClr val="tx1"/>
                </a:solidFill>
                <a:effectLst/>
                <a:latin typeface="+mn-lt"/>
                <a:ea typeface="+mn-ea"/>
                <a:cs typeface="+mn-cs"/>
              </a:rPr>
              <a:t> (</a:t>
            </a:r>
            <a:r>
              <a:rPr lang="es-UY" sz="1200" b="0" i="0" u="none" strike="noStrike" kern="1200" dirty="0">
                <a:solidFill>
                  <a:schemeClr val="tx1"/>
                </a:solidFill>
                <a:effectLst/>
                <a:latin typeface="+mn-lt"/>
                <a:ea typeface="+mn-ea"/>
                <a:cs typeface="+mn-cs"/>
                <a:hlinkClick r:id="rId5"/>
              </a:rPr>
              <a:t>54°42′12″N 20°30′56″E</a:t>
            </a:r>
            <a:r>
              <a:rPr lang="es-UY" sz="1200" b="0" i="0" kern="1200" dirty="0">
                <a:solidFill>
                  <a:schemeClr val="tx1"/>
                </a:solidFill>
                <a:effectLst/>
                <a:latin typeface="+mn-lt"/>
                <a:ea typeface="+mn-ea"/>
                <a:cs typeface="+mn-cs"/>
              </a:rPr>
              <a:t>) en la ciudad de </a:t>
            </a:r>
            <a:r>
              <a:rPr lang="es-UY" sz="1200" b="0" i="0" u="none" strike="noStrike" kern="1200" dirty="0">
                <a:solidFill>
                  <a:schemeClr val="tx1"/>
                </a:solidFill>
                <a:effectLst/>
                <a:latin typeface="+mn-lt"/>
                <a:ea typeface="+mn-ea"/>
                <a:cs typeface="+mn-cs"/>
                <a:hlinkClick r:id="rId6" tooltip="Königsberg"/>
              </a:rPr>
              <a:t>Königsberg</a:t>
            </a:r>
            <a:r>
              <a:rPr lang="es-UY" sz="1200" b="0" i="0" kern="1200" dirty="0">
                <a:solidFill>
                  <a:schemeClr val="tx1"/>
                </a:solidFill>
                <a:effectLst/>
                <a:latin typeface="+mn-lt"/>
                <a:ea typeface="+mn-ea"/>
                <a:cs typeface="+mn-cs"/>
              </a:rPr>
              <a:t>, actualmente </a:t>
            </a:r>
            <a:r>
              <a:rPr lang="es-UY" sz="1200" b="0" i="0" u="none" strike="noStrike" kern="1200" dirty="0">
                <a:solidFill>
                  <a:schemeClr val="tx1"/>
                </a:solidFill>
                <a:effectLst/>
                <a:latin typeface="+mn-lt"/>
                <a:ea typeface="+mn-ea"/>
                <a:cs typeface="+mn-cs"/>
                <a:hlinkClick r:id="rId7" tooltip="Kaliningrado"/>
              </a:rPr>
              <a:t>Kaliningrado</a:t>
            </a:r>
            <a:r>
              <a:rPr lang="es-UY" sz="1200" b="0" i="0" kern="1200" dirty="0">
                <a:solidFill>
                  <a:schemeClr val="tx1"/>
                </a:solidFill>
                <a:effectLst/>
                <a:latin typeface="+mn-lt"/>
                <a:ea typeface="+mn-ea"/>
                <a:cs typeface="+mn-cs"/>
              </a:rPr>
              <a:t>, de modo que se recorrieran todos los puentes pasando una sola vez por cada uno de ellos. El trabajo de </a:t>
            </a:r>
            <a:r>
              <a:rPr lang="es-UY" sz="1200" b="0" i="0" u="none" strike="noStrike" kern="1200" dirty="0">
                <a:solidFill>
                  <a:schemeClr val="tx1"/>
                </a:solidFill>
                <a:effectLst/>
                <a:latin typeface="+mn-lt"/>
                <a:ea typeface="+mn-ea"/>
                <a:cs typeface="+mn-cs"/>
                <a:hlinkClick r:id="rId8" tooltip="Leonhard Euler"/>
              </a:rPr>
              <a:t>Leonhard Euler</a:t>
            </a:r>
            <a:r>
              <a:rPr lang="es-UY" sz="1200" b="0" i="0" kern="1200" dirty="0">
                <a:solidFill>
                  <a:schemeClr val="tx1"/>
                </a:solidFill>
                <a:effectLst/>
                <a:latin typeface="+mn-lt"/>
                <a:ea typeface="+mn-ea"/>
                <a:cs typeface="+mn-cs"/>
              </a:rPr>
              <a:t> sobre el problema titulado </a:t>
            </a:r>
            <a:r>
              <a:rPr lang="es-UY" sz="1200" b="0" i="1" kern="1200" dirty="0" err="1">
                <a:solidFill>
                  <a:schemeClr val="tx1"/>
                </a:solidFill>
                <a:effectLst/>
                <a:latin typeface="+mn-lt"/>
                <a:ea typeface="+mn-ea"/>
                <a:cs typeface="+mn-cs"/>
              </a:rPr>
              <a:t>Solutio</a:t>
            </a:r>
            <a:r>
              <a:rPr lang="es-UY" sz="1200" b="0" i="1" kern="1200" dirty="0">
                <a:solidFill>
                  <a:schemeClr val="tx1"/>
                </a:solidFill>
                <a:effectLst/>
                <a:latin typeface="+mn-lt"/>
                <a:ea typeface="+mn-ea"/>
                <a:cs typeface="+mn-cs"/>
              </a:rPr>
              <a:t> </a:t>
            </a:r>
            <a:r>
              <a:rPr lang="es-UY" sz="1200" b="0" i="1" kern="1200" dirty="0" err="1">
                <a:solidFill>
                  <a:schemeClr val="tx1"/>
                </a:solidFill>
                <a:effectLst/>
                <a:latin typeface="+mn-lt"/>
                <a:ea typeface="+mn-ea"/>
                <a:cs typeface="+mn-cs"/>
              </a:rPr>
              <a:t>problematis</a:t>
            </a:r>
            <a:r>
              <a:rPr lang="es-UY" sz="1200" b="0" i="1" kern="1200" dirty="0">
                <a:solidFill>
                  <a:schemeClr val="tx1"/>
                </a:solidFill>
                <a:effectLst/>
                <a:latin typeface="+mn-lt"/>
                <a:ea typeface="+mn-ea"/>
                <a:cs typeface="+mn-cs"/>
              </a:rPr>
              <a:t> ad </a:t>
            </a:r>
            <a:r>
              <a:rPr lang="es-UY" sz="1200" b="0" i="1" kern="1200" dirty="0" err="1">
                <a:solidFill>
                  <a:schemeClr val="tx1"/>
                </a:solidFill>
                <a:effectLst/>
                <a:latin typeface="+mn-lt"/>
                <a:ea typeface="+mn-ea"/>
                <a:cs typeface="+mn-cs"/>
              </a:rPr>
              <a:t>geometriam</a:t>
            </a:r>
            <a:r>
              <a:rPr lang="es-UY" sz="1200" b="0" i="1" kern="1200" dirty="0">
                <a:solidFill>
                  <a:schemeClr val="tx1"/>
                </a:solidFill>
                <a:effectLst/>
                <a:latin typeface="+mn-lt"/>
                <a:ea typeface="+mn-ea"/>
                <a:cs typeface="+mn-cs"/>
              </a:rPr>
              <a:t> </a:t>
            </a:r>
            <a:r>
              <a:rPr lang="es-UY" sz="1200" b="0" i="1" kern="1200" dirty="0" err="1">
                <a:solidFill>
                  <a:schemeClr val="tx1"/>
                </a:solidFill>
                <a:effectLst/>
                <a:latin typeface="+mn-lt"/>
                <a:ea typeface="+mn-ea"/>
                <a:cs typeface="+mn-cs"/>
              </a:rPr>
              <a:t>situs</a:t>
            </a:r>
            <a:r>
              <a:rPr lang="es-UY" sz="1200" b="0" i="1" kern="1200" dirty="0">
                <a:solidFill>
                  <a:schemeClr val="tx1"/>
                </a:solidFill>
                <a:effectLst/>
                <a:latin typeface="+mn-lt"/>
                <a:ea typeface="+mn-ea"/>
                <a:cs typeface="+mn-cs"/>
              </a:rPr>
              <a:t> pertinentis</a:t>
            </a:r>
            <a:r>
              <a:rPr lang="es-UY" sz="1200" b="0" i="0" u="none" strike="noStrike" kern="1200" baseline="30000" dirty="0">
                <a:solidFill>
                  <a:schemeClr val="tx1"/>
                </a:solidFill>
                <a:effectLst/>
                <a:latin typeface="+mn-lt"/>
                <a:ea typeface="+mn-ea"/>
                <a:cs typeface="+mn-cs"/>
                <a:hlinkClick r:id="rId9"/>
              </a:rPr>
              <a:t>3</a:t>
            </a:r>
            <a:r>
              <a:rPr lang="es-UY" sz="1200" b="0" i="0" kern="1200" dirty="0">
                <a:solidFill>
                  <a:schemeClr val="tx1"/>
                </a:solidFill>
                <a:effectLst/>
                <a:latin typeface="+mn-lt"/>
                <a:ea typeface="+mn-ea"/>
                <a:cs typeface="+mn-cs"/>
              </a:rPr>
              <a:t>​ (</a:t>
            </a:r>
            <a:r>
              <a:rPr lang="es-UY" sz="1200" b="0" i="1" kern="1200" dirty="0">
                <a:solidFill>
                  <a:schemeClr val="tx1"/>
                </a:solidFill>
                <a:effectLst/>
                <a:latin typeface="+mn-lt"/>
                <a:ea typeface="+mn-ea"/>
                <a:cs typeface="+mn-cs"/>
              </a:rPr>
              <a:t>La solución de un problema relativo a la geometría de la posición</a:t>
            </a:r>
            <a:r>
              <a:rPr lang="es-UY" sz="1200" b="0" i="0" kern="1200" dirty="0">
                <a:solidFill>
                  <a:schemeClr val="tx1"/>
                </a:solidFill>
                <a:effectLst/>
                <a:latin typeface="+mn-lt"/>
                <a:ea typeface="+mn-ea"/>
                <a:cs typeface="+mn-cs"/>
              </a:rPr>
              <a:t>) en </a:t>
            </a:r>
            <a:r>
              <a:rPr lang="es-UY" sz="1200" b="0" i="0" u="none" strike="noStrike" kern="1200" dirty="0">
                <a:solidFill>
                  <a:schemeClr val="tx1"/>
                </a:solidFill>
                <a:effectLst/>
                <a:latin typeface="+mn-lt"/>
                <a:ea typeface="+mn-ea"/>
                <a:cs typeface="+mn-cs"/>
                <a:hlinkClick r:id="rId10" tooltip="1736"/>
              </a:rPr>
              <a:t>1736</a:t>
            </a:r>
            <a:r>
              <a:rPr lang="es-UY" sz="1200" b="0" i="0" kern="1200" dirty="0">
                <a:solidFill>
                  <a:schemeClr val="tx1"/>
                </a:solidFill>
                <a:effectLst/>
                <a:latin typeface="+mn-lt"/>
                <a:ea typeface="+mn-ea"/>
                <a:cs typeface="+mn-cs"/>
              </a:rPr>
              <a:t>, es considerado el primer resultado de la teoría de grafos. También se considera uno de los primeros resultados topológicos en geometría (que no depende de ninguna medida). Este ejemplo ilustra la profunda relación entre la teoría de grafos y la </a:t>
            </a:r>
            <a:r>
              <a:rPr lang="es-UY" sz="1200" b="0" i="0" u="none" strike="noStrike" kern="1200" dirty="0">
                <a:solidFill>
                  <a:schemeClr val="tx1"/>
                </a:solidFill>
                <a:effectLst/>
                <a:latin typeface="+mn-lt"/>
                <a:ea typeface="+mn-ea"/>
                <a:cs typeface="+mn-cs"/>
                <a:hlinkClick r:id="rId11" tooltip="Topología"/>
              </a:rPr>
              <a:t>topología</a:t>
            </a:r>
            <a:r>
              <a:rPr lang="es-UY" sz="1200" b="0" i="0" kern="1200" dirty="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122</a:t>
            </a:fld>
            <a:endParaRPr lang="es-UY"/>
          </a:p>
        </p:txBody>
      </p:sp>
    </p:spTree>
    <p:extLst>
      <p:ext uri="{BB962C8B-B14F-4D97-AF65-F5344CB8AC3E}">
        <p14:creationId xmlns:p14="http://schemas.microsoft.com/office/powerpoint/2010/main" val="2476141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Redes de computadoras</a:t>
            </a:r>
          </a:p>
          <a:p>
            <a:r>
              <a:rPr lang="es-MX" dirty="0"/>
              <a:t>Rutas y movilidad</a:t>
            </a:r>
          </a:p>
          <a:p>
            <a:r>
              <a:rPr lang="es-MX" dirty="0"/>
              <a:t>Transferencias bancarias</a:t>
            </a:r>
          </a:p>
          <a:p>
            <a:r>
              <a:rPr lang="es-MX" dirty="0"/>
              <a:t>Tuberías</a:t>
            </a:r>
          </a:p>
          <a:p>
            <a:r>
              <a:rPr lang="es-MX" dirty="0"/>
              <a:t>Redes familiares</a:t>
            </a:r>
          </a:p>
          <a:p>
            <a:r>
              <a:rPr lang="es-MX" dirty="0"/>
              <a:t>Redes criminales</a:t>
            </a:r>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125</a:t>
            </a:fld>
            <a:endParaRPr lang="es-UY"/>
          </a:p>
        </p:txBody>
      </p:sp>
    </p:spTree>
    <p:extLst>
      <p:ext uri="{BB962C8B-B14F-4D97-AF65-F5344CB8AC3E}">
        <p14:creationId xmlns:p14="http://schemas.microsoft.com/office/powerpoint/2010/main" val="30148063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sz="1200" b="0" i="0" kern="1200" dirty="0">
                <a:solidFill>
                  <a:schemeClr val="tx1"/>
                </a:solidFill>
                <a:effectLst/>
                <a:latin typeface="+mn-lt"/>
                <a:ea typeface="+mn-ea"/>
                <a:cs typeface="+mn-cs"/>
              </a:rPr>
              <a:t>La </a:t>
            </a:r>
            <a:r>
              <a:rPr lang="es-UY" sz="1200" b="1" i="0" kern="1200" dirty="0">
                <a:solidFill>
                  <a:schemeClr val="tx1"/>
                </a:solidFill>
                <a:effectLst/>
                <a:latin typeface="+mn-lt"/>
                <a:ea typeface="+mn-ea"/>
                <a:cs typeface="+mn-cs"/>
              </a:rPr>
              <a:t>intermediación</a:t>
            </a:r>
            <a:r>
              <a:rPr lang="es-UY" sz="1200" b="0" i="0" kern="1200" dirty="0">
                <a:solidFill>
                  <a:schemeClr val="tx1"/>
                </a:solidFill>
                <a:effectLst/>
                <a:latin typeface="+mn-lt"/>
                <a:ea typeface="+mn-ea"/>
                <a:cs typeface="+mn-cs"/>
              </a:rPr>
              <a:t> («</a:t>
            </a:r>
            <a:r>
              <a:rPr lang="es-UY" sz="1200" b="0" i="0" kern="1200" dirty="0" err="1">
                <a:solidFill>
                  <a:schemeClr val="tx1"/>
                </a:solidFill>
                <a:effectLst/>
                <a:latin typeface="+mn-lt"/>
                <a:ea typeface="+mn-ea"/>
                <a:cs typeface="+mn-cs"/>
              </a:rPr>
              <a:t>betweenness</a:t>
            </a:r>
            <a:r>
              <a:rPr lang="es-UY" sz="1200" b="0" i="0" kern="1200" dirty="0">
                <a:solidFill>
                  <a:schemeClr val="tx1"/>
                </a:solidFill>
                <a:effectLst/>
                <a:latin typeface="+mn-lt"/>
                <a:ea typeface="+mn-ea"/>
                <a:cs typeface="+mn-cs"/>
              </a:rPr>
              <a:t> </a:t>
            </a:r>
            <a:r>
              <a:rPr lang="es-UY" sz="1200" b="0" i="0" kern="1200" dirty="0" err="1">
                <a:solidFill>
                  <a:schemeClr val="tx1"/>
                </a:solidFill>
                <a:effectLst/>
                <a:latin typeface="+mn-lt"/>
                <a:ea typeface="+mn-ea"/>
                <a:cs typeface="+mn-cs"/>
              </a:rPr>
              <a:t>centrality</a:t>
            </a:r>
            <a:r>
              <a:rPr lang="es-UY" sz="1200" b="0" i="0" kern="1200" dirty="0">
                <a:solidFill>
                  <a:schemeClr val="tx1"/>
                </a:solidFill>
                <a:effectLst/>
                <a:latin typeface="+mn-lt"/>
                <a:ea typeface="+mn-ea"/>
                <a:cs typeface="+mn-cs"/>
              </a:rPr>
              <a:t>») es una medida que cuantifica la frecuencia o el número de veces que un nodo actúa como un </a:t>
            </a:r>
            <a:r>
              <a:rPr lang="es-UY" sz="1200" b="0" i="0" u="none" strike="noStrike" kern="1200" dirty="0">
                <a:solidFill>
                  <a:schemeClr val="tx1"/>
                </a:solidFill>
                <a:effectLst/>
                <a:latin typeface="+mn-lt"/>
                <a:ea typeface="+mn-ea"/>
                <a:cs typeface="+mn-cs"/>
                <a:hlinkClick r:id="rId3" tooltip="Arista de corte"/>
              </a:rPr>
              <a:t>puente</a:t>
            </a:r>
            <a:r>
              <a:rPr lang="es-UY" sz="1200" b="0" i="0" kern="1200" dirty="0">
                <a:solidFill>
                  <a:schemeClr val="tx1"/>
                </a:solidFill>
                <a:effectLst/>
                <a:latin typeface="+mn-lt"/>
                <a:ea typeface="+mn-ea"/>
                <a:cs typeface="+mn-cs"/>
              </a:rPr>
              <a:t> a lo largo del camino más corto entre otros dos nodos</a:t>
            </a:r>
          </a:p>
          <a:p>
            <a:endParaRPr lang="es-UY" sz="1200" b="0" i="0" kern="1200" dirty="0">
              <a:solidFill>
                <a:schemeClr val="tx1"/>
              </a:solidFill>
              <a:effectLst/>
              <a:latin typeface="+mn-lt"/>
              <a:ea typeface="+mn-ea"/>
              <a:cs typeface="+mn-cs"/>
            </a:endParaRPr>
          </a:p>
          <a:p>
            <a:r>
              <a:rPr lang="es-UY" sz="1200" b="0" i="0" kern="1200" dirty="0">
                <a:solidFill>
                  <a:schemeClr val="tx1"/>
                </a:solidFill>
                <a:effectLst/>
                <a:latin typeface="+mn-lt"/>
                <a:ea typeface="+mn-ea"/>
                <a:cs typeface="+mn-cs"/>
              </a:rPr>
              <a:t>La medida de </a:t>
            </a:r>
            <a:r>
              <a:rPr lang="es-UY" sz="1200" b="1" i="0" kern="1200" dirty="0">
                <a:solidFill>
                  <a:schemeClr val="tx1"/>
                </a:solidFill>
                <a:effectLst/>
                <a:latin typeface="+mn-lt"/>
                <a:ea typeface="+mn-ea"/>
                <a:cs typeface="+mn-cs"/>
              </a:rPr>
              <a:t>cercanía</a:t>
            </a:r>
            <a:r>
              <a:rPr lang="es-UY" sz="1200" b="0" i="0" kern="1200" dirty="0">
                <a:solidFill>
                  <a:schemeClr val="tx1"/>
                </a:solidFill>
                <a:effectLst/>
                <a:latin typeface="+mn-lt"/>
                <a:ea typeface="+mn-ea"/>
                <a:cs typeface="+mn-cs"/>
              </a:rPr>
              <a:t>, definida por el matemático Murray Beauchamp en 1965</a:t>
            </a:r>
            <a:r>
              <a:rPr lang="es-UY" sz="1200" b="0" i="0" u="none" strike="noStrike" kern="1200" baseline="30000" dirty="0">
                <a:solidFill>
                  <a:schemeClr val="tx1"/>
                </a:solidFill>
                <a:effectLst/>
                <a:latin typeface="+mn-lt"/>
                <a:ea typeface="+mn-ea"/>
                <a:cs typeface="+mn-cs"/>
                <a:hlinkClick r:id="rId4"/>
              </a:rPr>
              <a:t>12</a:t>
            </a:r>
            <a:r>
              <a:rPr lang="es-UY" sz="1200" b="0" i="0" kern="1200" dirty="0">
                <a:solidFill>
                  <a:schemeClr val="tx1"/>
                </a:solidFill>
                <a:effectLst/>
                <a:latin typeface="+mn-lt"/>
                <a:ea typeface="+mn-ea"/>
                <a:cs typeface="+mn-cs"/>
              </a:rPr>
              <a:t>​ y luego popularizada por Freeman en 1979,</a:t>
            </a:r>
            <a:r>
              <a:rPr lang="es-UY" sz="1200" b="0" i="0" u="none" strike="noStrike" kern="1200" baseline="30000" dirty="0">
                <a:solidFill>
                  <a:schemeClr val="tx1"/>
                </a:solidFill>
                <a:effectLst/>
                <a:latin typeface="+mn-lt"/>
                <a:ea typeface="+mn-ea"/>
                <a:cs typeface="+mn-cs"/>
                <a:hlinkClick r:id="rId5"/>
              </a:rPr>
              <a:t>3</a:t>
            </a:r>
            <a:r>
              <a:rPr lang="es-UY" sz="1200" b="0" i="0" kern="1200" dirty="0">
                <a:solidFill>
                  <a:schemeClr val="tx1"/>
                </a:solidFill>
                <a:effectLst/>
                <a:latin typeface="+mn-lt"/>
                <a:ea typeface="+mn-ea"/>
                <a:cs typeface="+mn-cs"/>
              </a:rPr>
              <a:t>​ es la más conocida y utilizada de las medidas radiales de longitud. Se basa en calcular la suma o bien el promedio de las </a:t>
            </a:r>
            <a:r>
              <a:rPr lang="es-UY" sz="1200" b="0" i="0" u="none" strike="noStrike" kern="1200" dirty="0">
                <a:solidFill>
                  <a:schemeClr val="tx1"/>
                </a:solidFill>
                <a:effectLst/>
                <a:latin typeface="+mn-lt"/>
                <a:ea typeface="+mn-ea"/>
                <a:cs typeface="+mn-cs"/>
                <a:hlinkClick r:id="rId6" tooltip="Distancia (teoría de grafos)"/>
              </a:rPr>
              <a:t>distancias</a:t>
            </a:r>
            <a:r>
              <a:rPr lang="es-UY" sz="1200" b="0" i="0" kern="1200" dirty="0">
                <a:solidFill>
                  <a:schemeClr val="tx1"/>
                </a:solidFill>
                <a:effectLst/>
                <a:latin typeface="+mn-lt"/>
                <a:ea typeface="+mn-ea"/>
                <a:cs typeface="+mn-cs"/>
              </a:rPr>
              <a:t> </a:t>
            </a:r>
            <a:r>
              <a:rPr lang="es-UY" sz="1200" b="0" i="0" u="none" strike="noStrike" kern="1200" dirty="0">
                <a:solidFill>
                  <a:schemeClr val="tx1"/>
                </a:solidFill>
                <a:effectLst/>
                <a:latin typeface="+mn-lt"/>
                <a:ea typeface="+mn-ea"/>
                <a:cs typeface="+mn-cs"/>
                <a:hlinkClick r:id="rId7" tooltip="Problema del camino más corto"/>
              </a:rPr>
              <a:t>más cortas</a:t>
            </a:r>
            <a:r>
              <a:rPr lang="es-UY" sz="1200" b="0" i="0" kern="1200" dirty="0">
                <a:solidFill>
                  <a:schemeClr val="tx1"/>
                </a:solidFill>
                <a:effectLst/>
                <a:latin typeface="+mn-lt"/>
                <a:ea typeface="+mn-ea"/>
                <a:cs typeface="+mn-cs"/>
              </a:rPr>
              <a:t> desde un nodo hacia todos los demás.</a:t>
            </a: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127</a:t>
            </a:fld>
            <a:endParaRPr lang="es-UY"/>
          </a:p>
        </p:txBody>
      </p:sp>
    </p:spTree>
    <p:extLst>
      <p:ext uri="{BB962C8B-B14F-4D97-AF65-F5344CB8AC3E}">
        <p14:creationId xmlns:p14="http://schemas.microsoft.com/office/powerpoint/2010/main" val="17110686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sz="1200" b="0" i="0" kern="1200" dirty="0">
                <a:solidFill>
                  <a:schemeClr val="tx1"/>
                </a:solidFill>
                <a:effectLst/>
                <a:latin typeface="+mn-lt"/>
                <a:ea typeface="+mn-ea"/>
                <a:cs typeface="+mn-cs"/>
              </a:rPr>
              <a:t>La </a:t>
            </a:r>
            <a:r>
              <a:rPr lang="es-UY" sz="1200" b="1" i="0" kern="1200" dirty="0">
                <a:solidFill>
                  <a:schemeClr val="tx1"/>
                </a:solidFill>
                <a:effectLst/>
                <a:latin typeface="+mn-lt"/>
                <a:ea typeface="+mn-ea"/>
                <a:cs typeface="+mn-cs"/>
              </a:rPr>
              <a:t>centralidad de vector propio</a:t>
            </a:r>
            <a:r>
              <a:rPr lang="es-UY" sz="1200" b="0" i="0" kern="1200" dirty="0">
                <a:solidFill>
                  <a:schemeClr val="tx1"/>
                </a:solidFill>
                <a:effectLst/>
                <a:latin typeface="+mn-lt"/>
                <a:ea typeface="+mn-ea"/>
                <a:cs typeface="+mn-cs"/>
              </a:rPr>
              <a:t> mide la influencia de un nodo en una red. Fue propuesta por Phillip </a:t>
            </a:r>
            <a:r>
              <a:rPr lang="es-UY" sz="1200" b="0" i="0" kern="1200" dirty="0" err="1">
                <a:solidFill>
                  <a:schemeClr val="tx1"/>
                </a:solidFill>
                <a:effectLst/>
                <a:latin typeface="+mn-lt"/>
                <a:ea typeface="+mn-ea"/>
                <a:cs typeface="+mn-cs"/>
              </a:rPr>
              <a:t>Bonacich</a:t>
            </a:r>
            <a:r>
              <a:rPr lang="es-UY" sz="1200" b="0" i="0" kern="1200" dirty="0">
                <a:solidFill>
                  <a:schemeClr val="tx1"/>
                </a:solidFill>
                <a:effectLst/>
                <a:latin typeface="+mn-lt"/>
                <a:ea typeface="+mn-ea"/>
                <a:cs typeface="+mn-cs"/>
              </a:rPr>
              <a:t> en 1972,</a:t>
            </a:r>
            <a:r>
              <a:rPr lang="es-UY" sz="1200" b="0" i="0" u="none" strike="noStrike" kern="1200" baseline="30000" dirty="0">
                <a:solidFill>
                  <a:schemeClr val="tx1"/>
                </a:solidFill>
                <a:effectLst/>
                <a:latin typeface="+mn-lt"/>
                <a:ea typeface="+mn-ea"/>
                <a:cs typeface="+mn-cs"/>
                <a:hlinkClick r:id="rId3"/>
              </a:rPr>
              <a:t>21</a:t>
            </a:r>
            <a:r>
              <a:rPr lang="es-UY" sz="1200" b="0" i="0" kern="1200" dirty="0">
                <a:solidFill>
                  <a:schemeClr val="tx1"/>
                </a:solidFill>
                <a:effectLst/>
                <a:latin typeface="+mn-lt"/>
                <a:ea typeface="+mn-ea"/>
                <a:cs typeface="+mn-cs"/>
              </a:rPr>
              <a:t>​ y corresponde al principal </a:t>
            </a:r>
            <a:r>
              <a:rPr lang="es-UY" sz="1200" b="0" i="0" u="none" strike="noStrike" kern="1200" dirty="0">
                <a:solidFill>
                  <a:schemeClr val="tx1"/>
                </a:solidFill>
                <a:effectLst/>
                <a:latin typeface="+mn-lt"/>
                <a:ea typeface="+mn-ea"/>
                <a:cs typeface="+mn-cs"/>
                <a:hlinkClick r:id="rId4" tooltip="Vector propio y valor propio"/>
              </a:rPr>
              <a:t>vector propio</a:t>
            </a:r>
            <a:r>
              <a:rPr lang="es-UY" sz="1200" b="0" i="0" kern="1200" dirty="0">
                <a:solidFill>
                  <a:schemeClr val="tx1"/>
                </a:solidFill>
                <a:effectLst/>
                <a:latin typeface="+mn-lt"/>
                <a:ea typeface="+mn-ea"/>
                <a:cs typeface="+mn-cs"/>
              </a:rPr>
              <a:t> de la </a:t>
            </a:r>
            <a:r>
              <a:rPr lang="es-UY" sz="1200" b="0" i="0" u="none" strike="noStrike" kern="1200" dirty="0">
                <a:solidFill>
                  <a:schemeClr val="tx1"/>
                </a:solidFill>
                <a:effectLst/>
                <a:latin typeface="+mn-lt"/>
                <a:ea typeface="+mn-ea"/>
                <a:cs typeface="+mn-cs"/>
                <a:hlinkClick r:id="rId5" tooltip="Matriz de adyacencia"/>
              </a:rPr>
              <a:t>matriz de adyacencia</a:t>
            </a:r>
            <a:r>
              <a:rPr lang="es-UY" sz="1200" b="0" i="0" kern="1200" dirty="0">
                <a:solidFill>
                  <a:schemeClr val="tx1"/>
                </a:solidFill>
                <a:effectLst/>
                <a:latin typeface="+mn-lt"/>
                <a:ea typeface="+mn-ea"/>
                <a:cs typeface="+mn-cs"/>
              </a:rPr>
              <a:t> del grafo analizado.</a:t>
            </a:r>
            <a:r>
              <a:rPr lang="es-UY" sz="1200" b="0" i="0" u="none" strike="noStrike" kern="1200" baseline="30000" dirty="0">
                <a:solidFill>
                  <a:schemeClr val="tx1"/>
                </a:solidFill>
                <a:effectLst/>
                <a:latin typeface="+mn-lt"/>
                <a:ea typeface="+mn-ea"/>
                <a:cs typeface="+mn-cs"/>
              </a:rPr>
              <a:t> </a:t>
            </a:r>
            <a:r>
              <a:rPr lang="es-UY" sz="1200" b="0" i="0" kern="1200" dirty="0">
                <a:solidFill>
                  <a:schemeClr val="tx1"/>
                </a:solidFill>
                <a:effectLst/>
                <a:latin typeface="+mn-lt"/>
                <a:ea typeface="+mn-ea"/>
                <a:cs typeface="+mn-cs"/>
              </a:rPr>
              <a:t>Intuitivamente, los nodos que poseen un valor alto de esta medida de centralidad están conectados a muchos nodos que a su vez están bien conectados (PageRank)</a:t>
            </a:r>
          </a:p>
          <a:p>
            <a:endParaRPr lang="es-MX" dirty="0"/>
          </a:p>
          <a:p>
            <a:endParaRPr lang="es-MX" dirty="0"/>
          </a:p>
          <a:p>
            <a:r>
              <a:rPr lang="es-UY" sz="1200" b="0" i="0" kern="1200" dirty="0">
                <a:solidFill>
                  <a:schemeClr val="tx1"/>
                </a:solidFill>
                <a:effectLst/>
                <a:latin typeface="+mn-lt"/>
                <a:ea typeface="+mn-ea"/>
                <a:cs typeface="+mn-cs"/>
              </a:rPr>
              <a:t>La </a:t>
            </a:r>
            <a:r>
              <a:rPr lang="es-UY" sz="1200" b="1" i="0" kern="1200" dirty="0">
                <a:solidFill>
                  <a:schemeClr val="tx1"/>
                </a:solidFill>
                <a:effectLst/>
                <a:latin typeface="+mn-lt"/>
                <a:ea typeface="+mn-ea"/>
                <a:cs typeface="+mn-cs"/>
              </a:rPr>
              <a:t>centralidad de </a:t>
            </a:r>
            <a:r>
              <a:rPr lang="es-UY" sz="1200" b="1" i="0" u="none" strike="noStrike" kern="1200" dirty="0">
                <a:solidFill>
                  <a:schemeClr val="tx1"/>
                </a:solidFill>
                <a:effectLst/>
                <a:latin typeface="+mn-lt"/>
                <a:ea typeface="+mn-ea"/>
                <a:cs typeface="+mn-cs"/>
                <a:hlinkClick r:id="rId6" tooltip="Grado (teoría de grafos)"/>
              </a:rPr>
              <a:t>grado</a:t>
            </a:r>
            <a:r>
              <a:rPr lang="es-UY" sz="1200" b="0" i="0" kern="1200" dirty="0">
                <a:solidFill>
                  <a:schemeClr val="tx1"/>
                </a:solidFill>
                <a:effectLst/>
                <a:latin typeface="+mn-lt"/>
                <a:ea typeface="+mn-ea"/>
                <a:cs typeface="+mn-cs"/>
              </a:rPr>
              <a:t> («</a:t>
            </a:r>
            <a:r>
              <a:rPr lang="es-UY" sz="1200" b="0" i="0" kern="1200" dirty="0" err="1">
                <a:solidFill>
                  <a:schemeClr val="tx1"/>
                </a:solidFill>
                <a:effectLst/>
                <a:latin typeface="+mn-lt"/>
                <a:ea typeface="+mn-ea"/>
                <a:cs typeface="+mn-cs"/>
              </a:rPr>
              <a:t>degree</a:t>
            </a:r>
            <a:r>
              <a:rPr lang="es-UY" sz="1200" b="0" i="0" kern="1200" dirty="0">
                <a:solidFill>
                  <a:schemeClr val="tx1"/>
                </a:solidFill>
                <a:effectLst/>
                <a:latin typeface="+mn-lt"/>
                <a:ea typeface="+mn-ea"/>
                <a:cs typeface="+mn-cs"/>
              </a:rPr>
              <a:t> </a:t>
            </a:r>
            <a:r>
              <a:rPr lang="es-UY" sz="1200" b="0" i="0" kern="1200" dirty="0" err="1">
                <a:solidFill>
                  <a:schemeClr val="tx1"/>
                </a:solidFill>
                <a:effectLst/>
                <a:latin typeface="+mn-lt"/>
                <a:ea typeface="+mn-ea"/>
                <a:cs typeface="+mn-cs"/>
              </a:rPr>
              <a:t>centrality</a:t>
            </a:r>
            <a:r>
              <a:rPr lang="es-UY" sz="1200" b="0" i="0" kern="1200" dirty="0">
                <a:solidFill>
                  <a:schemeClr val="tx1"/>
                </a:solidFill>
                <a:effectLst/>
                <a:latin typeface="+mn-lt"/>
                <a:ea typeface="+mn-ea"/>
                <a:cs typeface="+mn-cs"/>
              </a:rPr>
              <a:t>») es la primera y más simple de las medidas de centralidad.</a:t>
            </a:r>
            <a:r>
              <a:rPr lang="es-UY" sz="1200" b="0" i="0" u="none" strike="noStrike" kern="1200" baseline="30000" dirty="0">
                <a:solidFill>
                  <a:schemeClr val="tx1"/>
                </a:solidFill>
                <a:effectLst/>
                <a:latin typeface="+mn-lt"/>
                <a:ea typeface="+mn-ea"/>
                <a:cs typeface="+mn-cs"/>
                <a:hlinkClick r:id="rId7"/>
              </a:rPr>
              <a:t>7</a:t>
            </a:r>
            <a:r>
              <a:rPr lang="es-UY" sz="1200" b="0" i="0" kern="1200" dirty="0">
                <a:solidFill>
                  <a:schemeClr val="tx1"/>
                </a:solidFill>
                <a:effectLst/>
                <a:latin typeface="+mn-lt"/>
                <a:ea typeface="+mn-ea"/>
                <a:cs typeface="+mn-cs"/>
              </a:rPr>
              <a:t>​ Corresponde al número de </a:t>
            </a:r>
            <a:r>
              <a:rPr lang="es-UY" sz="1200" b="0" i="0" u="none" strike="noStrike" kern="1200" dirty="0">
                <a:solidFill>
                  <a:schemeClr val="tx1"/>
                </a:solidFill>
                <a:effectLst/>
                <a:latin typeface="+mn-lt"/>
                <a:ea typeface="+mn-ea"/>
                <a:cs typeface="+mn-cs"/>
                <a:hlinkClick r:id="rId8" tooltip="Arista (teoría de grafos)"/>
              </a:rPr>
              <a:t>enlaces</a:t>
            </a:r>
            <a:r>
              <a:rPr lang="es-UY" sz="1200" b="0" i="0" kern="1200" dirty="0">
                <a:solidFill>
                  <a:schemeClr val="tx1"/>
                </a:solidFill>
                <a:effectLst/>
                <a:latin typeface="+mn-lt"/>
                <a:ea typeface="+mn-ea"/>
                <a:cs typeface="+mn-cs"/>
              </a:rPr>
              <a:t> que posee un nodo con los demás.</a:t>
            </a: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128</a:t>
            </a:fld>
            <a:endParaRPr lang="es-UY"/>
          </a:p>
        </p:txBody>
      </p:sp>
    </p:spTree>
    <p:extLst>
      <p:ext uri="{BB962C8B-B14F-4D97-AF65-F5344CB8AC3E}">
        <p14:creationId xmlns:p14="http://schemas.microsoft.com/office/powerpoint/2010/main" val="17833200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129</a:t>
            </a:fld>
            <a:endParaRPr lang="es-UY"/>
          </a:p>
        </p:txBody>
      </p:sp>
    </p:spTree>
    <p:extLst>
      <p:ext uri="{BB962C8B-B14F-4D97-AF65-F5344CB8AC3E}">
        <p14:creationId xmlns:p14="http://schemas.microsoft.com/office/powerpoint/2010/main" val="13925663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También vecino más cercano</a:t>
            </a:r>
          </a:p>
          <a:p>
            <a:r>
              <a:rPr lang="es-MX" dirty="0"/>
              <a:t>A*</a:t>
            </a:r>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130</a:t>
            </a:fld>
            <a:endParaRPr lang="es-UY"/>
          </a:p>
        </p:txBody>
      </p:sp>
    </p:spTree>
    <p:extLst>
      <p:ext uri="{BB962C8B-B14F-4D97-AF65-F5344CB8AC3E}">
        <p14:creationId xmlns:p14="http://schemas.microsoft.com/office/powerpoint/2010/main" val="1435313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sz="1200" b="0" i="0" kern="1200" dirty="0">
                <a:solidFill>
                  <a:schemeClr val="tx1"/>
                </a:solidFill>
                <a:effectLst/>
                <a:latin typeface="+mn-lt"/>
                <a:ea typeface="+mn-ea"/>
                <a:cs typeface="+mn-cs"/>
              </a:rPr>
              <a:t>El </a:t>
            </a:r>
            <a:r>
              <a:rPr lang="es-UY" sz="1200" b="1" i="0" kern="1200" dirty="0">
                <a:solidFill>
                  <a:schemeClr val="tx1"/>
                </a:solidFill>
                <a:effectLst/>
                <a:latin typeface="+mn-lt"/>
                <a:ea typeface="+mn-ea"/>
                <a:cs typeface="+mn-cs"/>
              </a:rPr>
              <a:t>algoritmo de Dijkstra</a:t>
            </a:r>
            <a:r>
              <a:rPr lang="es-UY" sz="1200" b="0" i="0" kern="1200" dirty="0">
                <a:solidFill>
                  <a:schemeClr val="tx1"/>
                </a:solidFill>
                <a:effectLst/>
                <a:latin typeface="+mn-lt"/>
                <a:ea typeface="+mn-ea"/>
                <a:cs typeface="+mn-cs"/>
              </a:rPr>
              <a:t>, también llamado </a:t>
            </a:r>
            <a:r>
              <a:rPr lang="es-UY" sz="1200" b="1" i="0" kern="1200" dirty="0">
                <a:solidFill>
                  <a:schemeClr val="tx1"/>
                </a:solidFill>
                <a:effectLst/>
                <a:latin typeface="+mn-lt"/>
                <a:ea typeface="+mn-ea"/>
                <a:cs typeface="+mn-cs"/>
              </a:rPr>
              <a:t>algoritmo de caminos mínimos</a:t>
            </a:r>
            <a:r>
              <a:rPr lang="es-UY" sz="1200" b="0" i="0" kern="1200" dirty="0">
                <a:solidFill>
                  <a:schemeClr val="tx1"/>
                </a:solidFill>
                <a:effectLst/>
                <a:latin typeface="+mn-lt"/>
                <a:ea typeface="+mn-ea"/>
                <a:cs typeface="+mn-cs"/>
              </a:rPr>
              <a:t>, es un </a:t>
            </a:r>
            <a:r>
              <a:rPr lang="es-UY" sz="1200" b="0" i="0" u="none" strike="noStrike" kern="1200" dirty="0">
                <a:solidFill>
                  <a:schemeClr val="tx1"/>
                </a:solidFill>
                <a:effectLst/>
                <a:latin typeface="+mn-lt"/>
                <a:ea typeface="+mn-ea"/>
                <a:cs typeface="+mn-cs"/>
                <a:hlinkClick r:id="rId3" tooltip="Algoritmo"/>
              </a:rPr>
              <a:t>algoritmo</a:t>
            </a:r>
            <a:r>
              <a:rPr lang="es-UY" sz="1200" b="0" i="0" kern="1200" dirty="0">
                <a:solidFill>
                  <a:schemeClr val="tx1"/>
                </a:solidFill>
                <a:effectLst/>
                <a:latin typeface="+mn-lt"/>
                <a:ea typeface="+mn-ea"/>
                <a:cs typeface="+mn-cs"/>
              </a:rPr>
              <a:t> para la determinación del </a:t>
            </a:r>
            <a:r>
              <a:rPr lang="es-UY" sz="1200" b="0" i="0" u="none" strike="noStrike" kern="1200" dirty="0">
                <a:solidFill>
                  <a:schemeClr val="tx1"/>
                </a:solidFill>
                <a:effectLst/>
                <a:latin typeface="+mn-lt"/>
                <a:ea typeface="+mn-ea"/>
                <a:cs typeface="+mn-cs"/>
                <a:hlinkClick r:id="rId4" tooltip="Problema de los caminos más cortos"/>
              </a:rPr>
              <a:t>camino más corto</a:t>
            </a:r>
            <a:r>
              <a:rPr lang="es-UY" sz="1200" b="0" i="0" kern="1200" dirty="0">
                <a:solidFill>
                  <a:schemeClr val="tx1"/>
                </a:solidFill>
                <a:effectLst/>
                <a:latin typeface="+mn-lt"/>
                <a:ea typeface="+mn-ea"/>
                <a:cs typeface="+mn-cs"/>
              </a:rPr>
              <a:t>, dado un </a:t>
            </a:r>
            <a:r>
              <a:rPr lang="es-UY" sz="1200" b="0" i="0" u="none" strike="noStrike" kern="1200" dirty="0" err="1">
                <a:solidFill>
                  <a:schemeClr val="tx1"/>
                </a:solidFill>
                <a:effectLst/>
                <a:latin typeface="+mn-lt"/>
                <a:ea typeface="+mn-ea"/>
                <a:cs typeface="+mn-cs"/>
                <a:hlinkClick r:id="rId5" tooltip="Vértice (teoría de grafos)"/>
              </a:rPr>
              <a:t>vértice</a:t>
            </a:r>
            <a:r>
              <a:rPr lang="es-UY" sz="1200" b="0" i="0" kern="1200" dirty="0" err="1">
                <a:solidFill>
                  <a:schemeClr val="tx1"/>
                </a:solidFill>
                <a:effectLst/>
                <a:latin typeface="+mn-lt"/>
                <a:ea typeface="+mn-ea"/>
                <a:cs typeface="+mn-cs"/>
              </a:rPr>
              <a:t>origen</a:t>
            </a:r>
            <a:r>
              <a:rPr lang="es-UY" sz="1200" b="0" i="0" kern="1200" dirty="0">
                <a:solidFill>
                  <a:schemeClr val="tx1"/>
                </a:solidFill>
                <a:effectLst/>
                <a:latin typeface="+mn-lt"/>
                <a:ea typeface="+mn-ea"/>
                <a:cs typeface="+mn-cs"/>
              </a:rPr>
              <a:t>, hacia el resto de los vértices en un </a:t>
            </a:r>
            <a:r>
              <a:rPr lang="es-UY" sz="1200" b="0" i="0" u="none" strike="noStrike" kern="1200" dirty="0">
                <a:solidFill>
                  <a:schemeClr val="tx1"/>
                </a:solidFill>
                <a:effectLst/>
                <a:latin typeface="+mn-lt"/>
                <a:ea typeface="+mn-ea"/>
                <a:cs typeface="+mn-cs"/>
                <a:hlinkClick r:id="rId6" tooltip="Grafo"/>
              </a:rPr>
              <a:t>grafo</a:t>
            </a:r>
            <a:r>
              <a:rPr lang="es-UY" sz="1200" b="0" i="0" kern="1200" dirty="0">
                <a:solidFill>
                  <a:schemeClr val="tx1"/>
                </a:solidFill>
                <a:effectLst/>
                <a:latin typeface="+mn-lt"/>
                <a:ea typeface="+mn-ea"/>
                <a:cs typeface="+mn-cs"/>
              </a:rPr>
              <a:t> que tiene pesos en cada </a:t>
            </a:r>
            <a:r>
              <a:rPr lang="es-UY" sz="1200" b="0" i="0" u="none" strike="noStrike" kern="1200" dirty="0">
                <a:solidFill>
                  <a:schemeClr val="tx1"/>
                </a:solidFill>
                <a:effectLst/>
                <a:latin typeface="+mn-lt"/>
                <a:ea typeface="+mn-ea"/>
                <a:cs typeface="+mn-cs"/>
                <a:hlinkClick r:id="rId7" tooltip="Arista (teoría de grafos)"/>
              </a:rPr>
              <a:t>arista</a:t>
            </a:r>
            <a:r>
              <a:rPr lang="es-UY" sz="1200" b="0" i="0" kern="1200" dirty="0">
                <a:solidFill>
                  <a:schemeClr val="tx1"/>
                </a:solidFill>
                <a:effectLst/>
                <a:latin typeface="+mn-lt"/>
                <a:ea typeface="+mn-ea"/>
                <a:cs typeface="+mn-cs"/>
              </a:rPr>
              <a:t>. Su nombre alude a </a:t>
            </a:r>
            <a:r>
              <a:rPr lang="es-UY" sz="1200" b="0" i="0" u="none" strike="noStrike" kern="1200" dirty="0" err="1">
                <a:solidFill>
                  <a:schemeClr val="tx1"/>
                </a:solidFill>
                <a:effectLst/>
                <a:latin typeface="+mn-lt"/>
                <a:ea typeface="+mn-ea"/>
                <a:cs typeface="+mn-cs"/>
                <a:hlinkClick r:id="rId8" tooltip="Edsger Dijkstra"/>
              </a:rPr>
              <a:t>Edsger</a:t>
            </a:r>
            <a:r>
              <a:rPr lang="es-UY" sz="1200" b="0" i="0" u="none" strike="noStrike" kern="1200" dirty="0">
                <a:solidFill>
                  <a:schemeClr val="tx1"/>
                </a:solidFill>
                <a:effectLst/>
                <a:latin typeface="+mn-lt"/>
                <a:ea typeface="+mn-ea"/>
                <a:cs typeface="+mn-cs"/>
                <a:hlinkClick r:id="rId8" tooltip="Edsger Dijkstra"/>
              </a:rPr>
              <a:t> Dijkstra</a:t>
            </a:r>
            <a:r>
              <a:rPr lang="es-UY" sz="1200" b="0" i="0" kern="1200" dirty="0">
                <a:solidFill>
                  <a:schemeClr val="tx1"/>
                </a:solidFill>
                <a:effectLst/>
                <a:latin typeface="+mn-lt"/>
                <a:ea typeface="+mn-ea"/>
                <a:cs typeface="+mn-cs"/>
              </a:rPr>
              <a:t>, </a:t>
            </a:r>
            <a:r>
              <a:rPr lang="es-UY" sz="1200" b="0" i="0" u="none" strike="noStrike" kern="1200" dirty="0">
                <a:solidFill>
                  <a:schemeClr val="tx1"/>
                </a:solidFill>
                <a:effectLst/>
                <a:latin typeface="+mn-lt"/>
                <a:ea typeface="+mn-ea"/>
                <a:cs typeface="+mn-cs"/>
                <a:hlinkClick r:id="rId9" tooltip="Ciencias de la computación"/>
              </a:rPr>
              <a:t>científico de la computación</a:t>
            </a:r>
            <a:r>
              <a:rPr lang="es-UY" sz="1200" b="0" i="0" kern="1200" dirty="0">
                <a:solidFill>
                  <a:schemeClr val="tx1"/>
                </a:solidFill>
                <a:effectLst/>
                <a:latin typeface="+mn-lt"/>
                <a:ea typeface="+mn-ea"/>
                <a:cs typeface="+mn-cs"/>
              </a:rPr>
              <a:t> de los </a:t>
            </a:r>
            <a:r>
              <a:rPr lang="es-UY" sz="1200" b="0" i="0" u="none" strike="noStrike" kern="1200" dirty="0">
                <a:solidFill>
                  <a:schemeClr val="tx1"/>
                </a:solidFill>
                <a:effectLst/>
                <a:latin typeface="+mn-lt"/>
                <a:ea typeface="+mn-ea"/>
                <a:cs typeface="+mn-cs"/>
                <a:hlinkClick r:id="rId10" tooltip="Países Bajos"/>
              </a:rPr>
              <a:t>Países Bajos</a:t>
            </a:r>
            <a:r>
              <a:rPr lang="es-UY" sz="1200" b="0" i="0" kern="1200" dirty="0">
                <a:solidFill>
                  <a:schemeClr val="tx1"/>
                </a:solidFill>
                <a:effectLst/>
                <a:latin typeface="+mn-lt"/>
                <a:ea typeface="+mn-ea"/>
                <a:cs typeface="+mn-cs"/>
              </a:rPr>
              <a:t> que lo describió por primera vez en </a:t>
            </a:r>
            <a:r>
              <a:rPr lang="es-UY" sz="1200" b="0" i="0" u="none" strike="noStrike" kern="1200" dirty="0">
                <a:solidFill>
                  <a:schemeClr val="tx1"/>
                </a:solidFill>
                <a:effectLst/>
                <a:latin typeface="+mn-lt"/>
                <a:ea typeface="+mn-ea"/>
                <a:cs typeface="+mn-cs"/>
                <a:hlinkClick r:id="rId11" tooltip="1959"/>
              </a:rPr>
              <a:t>1959</a:t>
            </a:r>
            <a:endParaRPr lang="es-UY" sz="1200" b="0" i="0" u="none" strike="noStrike" kern="1200" dirty="0">
              <a:solidFill>
                <a:schemeClr val="tx1"/>
              </a:solidFill>
              <a:effectLst/>
              <a:latin typeface="+mn-lt"/>
              <a:ea typeface="+mn-ea"/>
              <a:cs typeface="+mn-cs"/>
            </a:endParaRPr>
          </a:p>
          <a:p>
            <a:r>
              <a:rPr lang="es-UY" sz="1200" b="0" i="0" kern="1200" dirty="0">
                <a:solidFill>
                  <a:schemeClr val="tx1"/>
                </a:solidFill>
                <a:effectLst/>
                <a:latin typeface="+mn-lt"/>
                <a:ea typeface="+mn-ea"/>
                <a:cs typeface="+mn-cs"/>
              </a:rPr>
              <a:t>La idea subyacente en este algoritmo consiste en ir explorando todos los caminos más cortos que parten del vértice origen y que llevan a todos los demás vértices; cuando se obtiene el camino más corto desde el vértice origen hasta el resto de los vértices que componen el grafo, el algoritmo se detiene. Se trata de una especialización de la </a:t>
            </a:r>
            <a:r>
              <a:rPr lang="es-UY" sz="1200" b="0" i="0" u="none" strike="noStrike" kern="1200" dirty="0">
                <a:solidFill>
                  <a:schemeClr val="tx1"/>
                </a:solidFill>
                <a:effectLst/>
                <a:latin typeface="+mn-lt"/>
                <a:ea typeface="+mn-ea"/>
                <a:cs typeface="+mn-cs"/>
                <a:hlinkClick r:id="rId12" tooltip="Búsqueda de costo uniforme"/>
              </a:rPr>
              <a:t>búsqueda de costo uniforme</a:t>
            </a:r>
            <a:r>
              <a:rPr lang="es-UY" sz="1200" b="0" i="0" kern="1200" dirty="0">
                <a:solidFill>
                  <a:schemeClr val="tx1"/>
                </a:solidFill>
                <a:effectLst/>
                <a:latin typeface="+mn-lt"/>
                <a:ea typeface="+mn-ea"/>
                <a:cs typeface="+mn-cs"/>
              </a:rPr>
              <a:t> y, como tal, no funciona en grafos con aristas de coste negativo (al elegir siempre el nodo con distancia menor, pueden quedar excluidos de la búsqueda nodos que en próximas iteraciones bajarían el costo general del camino al pasar por una arista con costo negativo).</a:t>
            </a:r>
          </a:p>
          <a:p>
            <a:r>
              <a:rPr lang="es-UY" sz="1200" b="0" i="0" kern="1200" dirty="0">
                <a:solidFill>
                  <a:schemeClr val="tx1"/>
                </a:solidFill>
                <a:effectLst/>
                <a:latin typeface="+mn-lt"/>
                <a:ea typeface="+mn-ea"/>
                <a:cs typeface="+mn-cs"/>
              </a:rPr>
              <a:t>Una de sus aplicaciones más importantes reside en el campo de la </a:t>
            </a:r>
            <a:r>
              <a:rPr lang="es-UY" sz="1200" b="0" i="0" u="none" strike="noStrike" kern="1200" dirty="0">
                <a:solidFill>
                  <a:schemeClr val="tx1"/>
                </a:solidFill>
                <a:effectLst/>
                <a:latin typeface="+mn-lt"/>
                <a:ea typeface="+mn-ea"/>
                <a:cs typeface="+mn-cs"/>
                <a:hlinkClick r:id="rId13" tooltip="Telemática"/>
              </a:rPr>
              <a:t>telemática</a:t>
            </a:r>
            <a:r>
              <a:rPr lang="es-UY" sz="1200" b="0" i="0" kern="1200" dirty="0">
                <a:solidFill>
                  <a:schemeClr val="tx1"/>
                </a:solidFill>
                <a:effectLst/>
                <a:latin typeface="+mn-lt"/>
                <a:ea typeface="+mn-ea"/>
                <a:cs typeface="+mn-cs"/>
              </a:rPr>
              <a:t>. Gracias a él, es posible resolver grafos con muchos nodos, lo que sería muy complicado resolver sin dicho algoritmo, encontrando así las rutas más cortas entre un origen y todos los destinos en una red.</a:t>
            </a:r>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131</a:t>
            </a:fld>
            <a:endParaRPr lang="es-UY"/>
          </a:p>
        </p:txBody>
      </p:sp>
    </p:spTree>
    <p:extLst>
      <p:ext uri="{BB962C8B-B14F-4D97-AF65-F5344CB8AC3E}">
        <p14:creationId xmlns:p14="http://schemas.microsoft.com/office/powerpoint/2010/main" val="11997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Explicar 3, 4, 7</a:t>
            </a:r>
          </a:p>
        </p:txBody>
      </p:sp>
      <p:sp>
        <p:nvSpPr>
          <p:cNvPr id="4" name="Marcador de número de diapositiva 3"/>
          <p:cNvSpPr>
            <a:spLocks noGrp="1"/>
          </p:cNvSpPr>
          <p:nvPr>
            <p:ph type="sldNum" sz="quarter" idx="5"/>
          </p:nvPr>
        </p:nvSpPr>
        <p:spPr/>
        <p:txBody>
          <a:bodyPr/>
          <a:lstStyle/>
          <a:p>
            <a:fld id="{FCB9A43F-25F5-4790-B117-31CD16F79ACC}" type="slidenum">
              <a:rPr lang="es-UY" smtClean="0"/>
              <a:t>11</a:t>
            </a:fld>
            <a:endParaRPr lang="es-UY"/>
          </a:p>
        </p:txBody>
      </p:sp>
    </p:spTree>
    <p:extLst>
      <p:ext uri="{BB962C8B-B14F-4D97-AF65-F5344CB8AC3E}">
        <p14:creationId xmlns:p14="http://schemas.microsoft.com/office/powerpoint/2010/main" val="35900013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sz="1200" b="0" i="0" kern="1200" dirty="0">
                <a:solidFill>
                  <a:schemeClr val="tx1"/>
                </a:solidFill>
                <a:effectLst/>
                <a:latin typeface="+mn-lt"/>
                <a:ea typeface="+mn-ea"/>
                <a:cs typeface="+mn-cs"/>
              </a:rPr>
              <a:t>Dado un grafo </a:t>
            </a:r>
            <a:r>
              <a:rPr lang="es-UY" sz="1200" b="0" i="0" u="none" strike="noStrike" kern="1200" dirty="0">
                <a:solidFill>
                  <a:schemeClr val="tx1"/>
                </a:solidFill>
                <a:effectLst/>
                <a:latin typeface="+mn-lt"/>
                <a:ea typeface="+mn-ea"/>
                <a:cs typeface="+mn-cs"/>
                <a:hlinkClick r:id="rId3" tooltip="Teoría de los grafos"/>
              </a:rPr>
              <a:t>conexo</a:t>
            </a:r>
            <a:r>
              <a:rPr lang="es-UY" sz="1200" b="0" i="0" kern="1200" dirty="0">
                <a:solidFill>
                  <a:schemeClr val="tx1"/>
                </a:solidFill>
                <a:effectLst/>
                <a:latin typeface="+mn-lt"/>
                <a:ea typeface="+mn-ea"/>
                <a:cs typeface="+mn-cs"/>
              </a:rPr>
              <a:t> y </a:t>
            </a:r>
            <a:r>
              <a:rPr lang="es-UY" sz="1200" b="0" i="0" u="none" strike="noStrike" kern="1200" dirty="0">
                <a:solidFill>
                  <a:schemeClr val="tx1"/>
                </a:solidFill>
                <a:effectLst/>
                <a:latin typeface="+mn-lt"/>
                <a:ea typeface="+mn-ea"/>
                <a:cs typeface="+mn-cs"/>
                <a:hlinkClick r:id="rId4" tooltip="Grafo"/>
              </a:rPr>
              <a:t>no dirigido</a:t>
            </a:r>
            <a:r>
              <a:rPr lang="es-UY" sz="1200" b="0" i="0" kern="1200" dirty="0">
                <a:solidFill>
                  <a:schemeClr val="tx1"/>
                </a:solidFill>
                <a:effectLst/>
                <a:latin typeface="+mn-lt"/>
                <a:ea typeface="+mn-ea"/>
                <a:cs typeface="+mn-cs"/>
              </a:rPr>
              <a:t>, un </a:t>
            </a:r>
            <a:r>
              <a:rPr lang="es-UY" sz="1200" b="1" i="0" kern="1200" dirty="0">
                <a:solidFill>
                  <a:schemeClr val="tx1"/>
                </a:solidFill>
                <a:effectLst/>
                <a:latin typeface="+mn-lt"/>
                <a:ea typeface="+mn-ea"/>
                <a:cs typeface="+mn-cs"/>
              </a:rPr>
              <a:t>árbol </a:t>
            </a:r>
            <a:r>
              <a:rPr lang="es-UY" sz="1200" b="1" i="0" kern="1200" dirty="0" err="1">
                <a:solidFill>
                  <a:schemeClr val="tx1"/>
                </a:solidFill>
                <a:effectLst/>
                <a:latin typeface="+mn-lt"/>
                <a:ea typeface="+mn-ea"/>
                <a:cs typeface="+mn-cs"/>
              </a:rPr>
              <a:t>recubridor</a:t>
            </a:r>
            <a:r>
              <a:rPr lang="es-UY" sz="1200" b="0" i="0" kern="1200" dirty="0">
                <a:solidFill>
                  <a:schemeClr val="tx1"/>
                </a:solidFill>
                <a:effectLst/>
                <a:latin typeface="+mn-lt"/>
                <a:ea typeface="+mn-ea"/>
                <a:cs typeface="+mn-cs"/>
              </a:rPr>
              <a:t> de ese grafo es un </a:t>
            </a:r>
            <a:r>
              <a:rPr lang="es-UY" sz="1200" b="0" i="0" u="none" strike="noStrike" kern="1200" dirty="0">
                <a:solidFill>
                  <a:schemeClr val="tx1"/>
                </a:solidFill>
                <a:effectLst/>
                <a:latin typeface="+mn-lt"/>
                <a:ea typeface="+mn-ea"/>
                <a:cs typeface="+mn-cs"/>
                <a:hlinkClick r:id="rId5" tooltip="Subgrafo"/>
              </a:rPr>
              <a:t>subgrafo</a:t>
            </a:r>
            <a:r>
              <a:rPr lang="es-UY" sz="1200" b="0" i="0" kern="1200" dirty="0">
                <a:solidFill>
                  <a:schemeClr val="tx1"/>
                </a:solidFill>
                <a:effectLst/>
                <a:latin typeface="+mn-lt"/>
                <a:ea typeface="+mn-ea"/>
                <a:cs typeface="+mn-cs"/>
              </a:rPr>
              <a:t> que tiene que ser un </a:t>
            </a:r>
            <a:r>
              <a:rPr lang="es-UY" sz="1200" b="0" i="0" u="none" strike="noStrike" kern="1200" dirty="0">
                <a:solidFill>
                  <a:schemeClr val="tx1"/>
                </a:solidFill>
                <a:effectLst/>
                <a:latin typeface="+mn-lt"/>
                <a:ea typeface="+mn-ea"/>
                <a:cs typeface="+mn-cs"/>
                <a:hlinkClick r:id="rId6" tooltip="Árbol (teoría de grafos)"/>
              </a:rPr>
              <a:t>árbol</a:t>
            </a:r>
            <a:r>
              <a:rPr lang="es-UY" sz="1200" b="0" i="0" kern="1200" dirty="0">
                <a:solidFill>
                  <a:schemeClr val="tx1"/>
                </a:solidFill>
                <a:effectLst/>
                <a:latin typeface="+mn-lt"/>
                <a:ea typeface="+mn-ea"/>
                <a:cs typeface="+mn-cs"/>
              </a:rPr>
              <a:t> y contener todos los </a:t>
            </a:r>
            <a:r>
              <a:rPr lang="es-UY" sz="1200" b="0" i="0" u="none" strike="noStrike" kern="1200" dirty="0">
                <a:solidFill>
                  <a:schemeClr val="tx1"/>
                </a:solidFill>
                <a:effectLst/>
                <a:latin typeface="+mn-lt"/>
                <a:ea typeface="+mn-ea"/>
                <a:cs typeface="+mn-cs"/>
                <a:hlinkClick r:id="rId7" tooltip="Vértice (teoría de grafos)"/>
              </a:rPr>
              <a:t>vértices</a:t>
            </a:r>
            <a:r>
              <a:rPr lang="es-UY" sz="1200" b="0" i="0" kern="1200" dirty="0">
                <a:solidFill>
                  <a:schemeClr val="tx1"/>
                </a:solidFill>
                <a:effectLst/>
                <a:latin typeface="+mn-lt"/>
                <a:ea typeface="+mn-ea"/>
                <a:cs typeface="+mn-cs"/>
              </a:rPr>
              <a:t> del grafo inicial. Cada arista tiene asignado un peso proporcional entre ellos, que es un número representativo de algún objeto, distancia, etc.; y se usa para asignar un peso total al árbol </a:t>
            </a:r>
            <a:r>
              <a:rPr lang="es-UY" sz="1200" b="0" i="0" kern="1200" dirty="0" err="1">
                <a:solidFill>
                  <a:schemeClr val="tx1"/>
                </a:solidFill>
                <a:effectLst/>
                <a:latin typeface="+mn-lt"/>
                <a:ea typeface="+mn-ea"/>
                <a:cs typeface="+mn-cs"/>
              </a:rPr>
              <a:t>recubridor</a:t>
            </a:r>
            <a:r>
              <a:rPr lang="es-UY" sz="1200" b="0" i="0" kern="1200" dirty="0">
                <a:solidFill>
                  <a:schemeClr val="tx1"/>
                </a:solidFill>
                <a:effectLst/>
                <a:latin typeface="+mn-lt"/>
                <a:ea typeface="+mn-ea"/>
                <a:cs typeface="+mn-cs"/>
              </a:rPr>
              <a:t> mínimo computando la suma de todos los pesos de las aristas del árbol en cuestión. Un </a:t>
            </a:r>
            <a:r>
              <a:rPr lang="es-UY" sz="1200" b="0" i="1" kern="1200" dirty="0">
                <a:solidFill>
                  <a:schemeClr val="tx1"/>
                </a:solidFill>
                <a:effectLst/>
                <a:latin typeface="+mn-lt"/>
                <a:ea typeface="+mn-ea"/>
                <a:cs typeface="+mn-cs"/>
              </a:rPr>
              <a:t>árbol </a:t>
            </a:r>
            <a:r>
              <a:rPr lang="es-UY" sz="1200" b="0" i="1" kern="1200" dirty="0" err="1">
                <a:solidFill>
                  <a:schemeClr val="tx1"/>
                </a:solidFill>
                <a:effectLst/>
                <a:latin typeface="+mn-lt"/>
                <a:ea typeface="+mn-ea"/>
                <a:cs typeface="+mn-cs"/>
              </a:rPr>
              <a:t>recubridor</a:t>
            </a:r>
            <a:r>
              <a:rPr lang="es-UY" sz="1200" b="0" i="1" kern="1200" dirty="0">
                <a:solidFill>
                  <a:schemeClr val="tx1"/>
                </a:solidFill>
                <a:effectLst/>
                <a:latin typeface="+mn-lt"/>
                <a:ea typeface="+mn-ea"/>
                <a:cs typeface="+mn-cs"/>
              </a:rPr>
              <a:t> mínimo</a:t>
            </a:r>
            <a:r>
              <a:rPr lang="es-UY" sz="1200" b="0" i="0" kern="1200" dirty="0">
                <a:solidFill>
                  <a:schemeClr val="tx1"/>
                </a:solidFill>
                <a:effectLst/>
                <a:latin typeface="+mn-lt"/>
                <a:ea typeface="+mn-ea"/>
                <a:cs typeface="+mn-cs"/>
              </a:rPr>
              <a:t> o un </a:t>
            </a:r>
            <a:r>
              <a:rPr lang="es-UY" sz="1200" b="0" i="1" kern="1200" dirty="0">
                <a:solidFill>
                  <a:schemeClr val="tx1"/>
                </a:solidFill>
                <a:effectLst/>
                <a:latin typeface="+mn-lt"/>
                <a:ea typeface="+mn-ea"/>
                <a:cs typeface="+mn-cs"/>
              </a:rPr>
              <a:t>árbol expandido mínimo</a:t>
            </a:r>
            <a:r>
              <a:rPr lang="es-UY" sz="1200" b="0" i="0" kern="1200" dirty="0">
                <a:solidFill>
                  <a:schemeClr val="tx1"/>
                </a:solidFill>
                <a:effectLst/>
                <a:latin typeface="+mn-lt"/>
                <a:ea typeface="+mn-ea"/>
                <a:cs typeface="+mn-cs"/>
              </a:rPr>
              <a:t> es un árbol </a:t>
            </a:r>
            <a:r>
              <a:rPr lang="es-UY" sz="1200" b="0" i="0" kern="1200" dirty="0" err="1">
                <a:solidFill>
                  <a:schemeClr val="tx1"/>
                </a:solidFill>
                <a:effectLst/>
                <a:latin typeface="+mn-lt"/>
                <a:ea typeface="+mn-ea"/>
                <a:cs typeface="+mn-cs"/>
              </a:rPr>
              <a:t>recubridor</a:t>
            </a:r>
            <a:r>
              <a:rPr lang="es-UY" sz="1200" b="0" i="0" kern="1200" dirty="0">
                <a:solidFill>
                  <a:schemeClr val="tx1"/>
                </a:solidFill>
                <a:effectLst/>
                <a:latin typeface="+mn-lt"/>
                <a:ea typeface="+mn-ea"/>
                <a:cs typeface="+mn-cs"/>
              </a:rPr>
              <a:t> que pesa menos o igual que otros árboles </a:t>
            </a:r>
            <a:r>
              <a:rPr lang="es-UY" sz="1200" b="0" i="0" kern="1200" dirty="0" err="1">
                <a:solidFill>
                  <a:schemeClr val="tx1"/>
                </a:solidFill>
                <a:effectLst/>
                <a:latin typeface="+mn-lt"/>
                <a:ea typeface="+mn-ea"/>
                <a:cs typeface="+mn-cs"/>
              </a:rPr>
              <a:t>recubridores</a:t>
            </a:r>
            <a:r>
              <a:rPr lang="es-UY" sz="1200" b="0" i="0" kern="1200" dirty="0">
                <a:solidFill>
                  <a:schemeClr val="tx1"/>
                </a:solidFill>
                <a:effectLst/>
                <a:latin typeface="+mn-lt"/>
                <a:ea typeface="+mn-ea"/>
                <a:cs typeface="+mn-cs"/>
              </a:rPr>
              <a:t>. Todo grafo tiene un </a:t>
            </a:r>
            <a:r>
              <a:rPr lang="es-UY" sz="1200" b="0" i="1" kern="1200" dirty="0">
                <a:solidFill>
                  <a:schemeClr val="tx1"/>
                </a:solidFill>
                <a:effectLst/>
                <a:latin typeface="+mn-lt"/>
                <a:ea typeface="+mn-ea"/>
                <a:cs typeface="+mn-cs"/>
              </a:rPr>
              <a:t>bosque </a:t>
            </a:r>
            <a:r>
              <a:rPr lang="es-UY" sz="1200" b="0" i="1" kern="1200" dirty="0" err="1">
                <a:solidFill>
                  <a:schemeClr val="tx1"/>
                </a:solidFill>
                <a:effectLst/>
                <a:latin typeface="+mn-lt"/>
                <a:ea typeface="+mn-ea"/>
                <a:cs typeface="+mn-cs"/>
              </a:rPr>
              <a:t>recubridor</a:t>
            </a:r>
            <a:r>
              <a:rPr lang="es-UY" sz="1200" b="0" i="1" kern="1200" dirty="0">
                <a:solidFill>
                  <a:schemeClr val="tx1"/>
                </a:solidFill>
                <a:effectLst/>
                <a:latin typeface="+mn-lt"/>
                <a:ea typeface="+mn-ea"/>
                <a:cs typeface="+mn-cs"/>
              </a:rPr>
              <a:t> mínimo</a:t>
            </a:r>
            <a:r>
              <a:rPr lang="es-UY" sz="1200" b="0" i="0" kern="1200" dirty="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132</a:t>
            </a:fld>
            <a:endParaRPr lang="es-UY"/>
          </a:p>
        </p:txBody>
      </p:sp>
    </p:spTree>
    <p:extLst>
      <p:ext uri="{BB962C8B-B14F-4D97-AF65-F5344CB8AC3E}">
        <p14:creationId xmlns:p14="http://schemas.microsoft.com/office/powerpoint/2010/main" val="4473912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sz="1200" b="0" i="0" kern="1200" dirty="0">
                <a:solidFill>
                  <a:schemeClr val="tx1"/>
                </a:solidFill>
                <a:effectLst/>
                <a:latin typeface="+mn-lt"/>
                <a:ea typeface="+mn-ea"/>
                <a:cs typeface="+mn-cs"/>
              </a:rPr>
              <a:t>Un grafo dirigido, y sus componentes fuertemente conexos</a:t>
            </a: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133</a:t>
            </a:fld>
            <a:endParaRPr lang="es-UY"/>
          </a:p>
        </p:txBody>
      </p:sp>
    </p:spTree>
    <p:extLst>
      <p:ext uri="{BB962C8B-B14F-4D97-AF65-F5344CB8AC3E}">
        <p14:creationId xmlns:p14="http://schemas.microsoft.com/office/powerpoint/2010/main" val="564748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hlinkClick r:id="rId3"/>
              </a:rPr>
              <a:t>https://en.wikipedia.org/wiki/Clustering_coefficient</a:t>
            </a:r>
            <a:endParaRPr lang="es-MX" dirty="0"/>
          </a:p>
          <a:p>
            <a:endParaRPr lang="es-MX" dirty="0"/>
          </a:p>
          <a:p>
            <a:endParaRPr lang="es-MX" dirty="0"/>
          </a:p>
          <a:p>
            <a:r>
              <a:rPr lang="en-US" sz="1200" b="0" i="0" kern="1200" dirty="0">
                <a:solidFill>
                  <a:schemeClr val="tx1"/>
                </a:solidFill>
                <a:effectLst/>
                <a:latin typeface="+mn-lt"/>
                <a:ea typeface="+mn-ea"/>
                <a:cs typeface="+mn-cs"/>
              </a:rPr>
              <a:t>Example local clustering coefficient on an undirected graph. The local clustering coefficient of the blue node is computed as the proportion of connections among its </a:t>
            </a:r>
            <a:r>
              <a:rPr lang="en-US" sz="1200" b="0" i="0" kern="1200" dirty="0" err="1">
                <a:solidFill>
                  <a:schemeClr val="tx1"/>
                </a:solidFill>
                <a:effectLst/>
                <a:latin typeface="+mn-lt"/>
                <a:ea typeface="+mn-ea"/>
                <a:cs typeface="+mn-cs"/>
              </a:rPr>
              <a:t>neighbours</a:t>
            </a:r>
            <a:r>
              <a:rPr lang="en-US" sz="1200" b="0" i="0" kern="1200" dirty="0">
                <a:solidFill>
                  <a:schemeClr val="tx1"/>
                </a:solidFill>
                <a:effectLst/>
                <a:latin typeface="+mn-lt"/>
                <a:ea typeface="+mn-ea"/>
                <a:cs typeface="+mn-cs"/>
              </a:rPr>
              <a:t> which are actually </a:t>
            </a:r>
            <a:r>
              <a:rPr lang="en-US" sz="1200" b="0" i="0" kern="1200" dirty="0" err="1">
                <a:solidFill>
                  <a:schemeClr val="tx1"/>
                </a:solidFill>
                <a:effectLst/>
                <a:latin typeface="+mn-lt"/>
                <a:ea typeface="+mn-ea"/>
                <a:cs typeface="+mn-cs"/>
              </a:rPr>
              <a:t>realised</a:t>
            </a:r>
            <a:r>
              <a:rPr lang="en-US" sz="1200" b="0" i="0" kern="1200" dirty="0">
                <a:solidFill>
                  <a:schemeClr val="tx1"/>
                </a:solidFill>
                <a:effectLst/>
                <a:latin typeface="+mn-lt"/>
                <a:ea typeface="+mn-ea"/>
                <a:cs typeface="+mn-cs"/>
              </a:rPr>
              <a:t> compared with the number of all possible connections. In the figure, the blue node has three </a:t>
            </a:r>
            <a:r>
              <a:rPr lang="en-US" sz="1200" b="0" i="0" kern="1200" dirty="0" err="1">
                <a:solidFill>
                  <a:schemeClr val="tx1"/>
                </a:solidFill>
                <a:effectLst/>
                <a:latin typeface="+mn-lt"/>
                <a:ea typeface="+mn-ea"/>
                <a:cs typeface="+mn-cs"/>
              </a:rPr>
              <a:t>neighbours</a:t>
            </a:r>
            <a:r>
              <a:rPr lang="en-US" sz="1200" b="0" i="0" kern="1200" dirty="0">
                <a:solidFill>
                  <a:schemeClr val="tx1"/>
                </a:solidFill>
                <a:effectLst/>
                <a:latin typeface="+mn-lt"/>
                <a:ea typeface="+mn-ea"/>
                <a:cs typeface="+mn-cs"/>
              </a:rPr>
              <a:t>, which can have a maximum of 3 connections among them. In the top part of the figure all three possible connections are </a:t>
            </a:r>
            <a:r>
              <a:rPr lang="en-US" sz="1200" b="0" i="0" kern="1200" dirty="0" err="1">
                <a:solidFill>
                  <a:schemeClr val="tx1"/>
                </a:solidFill>
                <a:effectLst/>
                <a:latin typeface="+mn-lt"/>
                <a:ea typeface="+mn-ea"/>
                <a:cs typeface="+mn-cs"/>
              </a:rPr>
              <a:t>realised</a:t>
            </a:r>
            <a:r>
              <a:rPr lang="en-US" sz="1200" b="0" i="0" kern="1200" dirty="0">
                <a:solidFill>
                  <a:schemeClr val="tx1"/>
                </a:solidFill>
                <a:effectLst/>
                <a:latin typeface="+mn-lt"/>
                <a:ea typeface="+mn-ea"/>
                <a:cs typeface="+mn-cs"/>
              </a:rPr>
              <a:t> (thick black segments), giving a local clustering coefficient of 1. In the middle part of the figure only one connection is </a:t>
            </a:r>
            <a:r>
              <a:rPr lang="en-US" sz="1200" b="0" i="0" kern="1200" dirty="0" err="1">
                <a:solidFill>
                  <a:schemeClr val="tx1"/>
                </a:solidFill>
                <a:effectLst/>
                <a:latin typeface="+mn-lt"/>
                <a:ea typeface="+mn-ea"/>
                <a:cs typeface="+mn-cs"/>
              </a:rPr>
              <a:t>realised</a:t>
            </a:r>
            <a:r>
              <a:rPr lang="en-US" sz="1200" b="0" i="0" kern="1200" dirty="0">
                <a:solidFill>
                  <a:schemeClr val="tx1"/>
                </a:solidFill>
                <a:effectLst/>
                <a:latin typeface="+mn-lt"/>
                <a:ea typeface="+mn-ea"/>
                <a:cs typeface="+mn-cs"/>
              </a:rPr>
              <a:t> (thick black line) and 2 connections are missing (dotted red lines), giving a local cluster coefficient of 1/3. Finally, none of the possible connections among the </a:t>
            </a:r>
            <a:r>
              <a:rPr lang="en-US" sz="1200" b="0" i="0" kern="1200" dirty="0" err="1">
                <a:solidFill>
                  <a:schemeClr val="tx1"/>
                </a:solidFill>
                <a:effectLst/>
                <a:latin typeface="+mn-lt"/>
                <a:ea typeface="+mn-ea"/>
                <a:cs typeface="+mn-cs"/>
              </a:rPr>
              <a:t>neighbours</a:t>
            </a:r>
            <a:r>
              <a:rPr lang="en-US" sz="1200" b="0" i="0" kern="1200" dirty="0">
                <a:solidFill>
                  <a:schemeClr val="tx1"/>
                </a:solidFill>
                <a:effectLst/>
                <a:latin typeface="+mn-lt"/>
                <a:ea typeface="+mn-ea"/>
                <a:cs typeface="+mn-cs"/>
              </a:rPr>
              <a:t> of the blue node are </a:t>
            </a:r>
            <a:r>
              <a:rPr lang="en-US" sz="1200" b="0" i="0" kern="1200" dirty="0" err="1">
                <a:solidFill>
                  <a:schemeClr val="tx1"/>
                </a:solidFill>
                <a:effectLst/>
                <a:latin typeface="+mn-lt"/>
                <a:ea typeface="+mn-ea"/>
                <a:cs typeface="+mn-cs"/>
              </a:rPr>
              <a:t>realised</a:t>
            </a:r>
            <a:r>
              <a:rPr lang="en-US" sz="1200" b="0" i="0" kern="1200" dirty="0">
                <a:solidFill>
                  <a:schemeClr val="tx1"/>
                </a:solidFill>
                <a:effectLst/>
                <a:latin typeface="+mn-lt"/>
                <a:ea typeface="+mn-ea"/>
                <a:cs typeface="+mn-cs"/>
              </a:rPr>
              <a:t>, producing a local clustering coefficient value of 0.</a:t>
            </a: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134</a:t>
            </a:fld>
            <a:endParaRPr lang="es-UY"/>
          </a:p>
        </p:txBody>
      </p:sp>
    </p:spTree>
    <p:extLst>
      <p:ext uri="{BB962C8B-B14F-4D97-AF65-F5344CB8AC3E}">
        <p14:creationId xmlns:p14="http://schemas.microsoft.com/office/powerpoint/2010/main" val="40579306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hlinkClick r:id="rId3"/>
              </a:rPr>
              <a:t>https://en.wikipedia.org/wiki/Modularity_(networks)</a:t>
            </a: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135</a:t>
            </a:fld>
            <a:endParaRPr lang="es-UY"/>
          </a:p>
        </p:txBody>
      </p:sp>
    </p:spTree>
    <p:extLst>
      <p:ext uri="{BB962C8B-B14F-4D97-AF65-F5344CB8AC3E}">
        <p14:creationId xmlns:p14="http://schemas.microsoft.com/office/powerpoint/2010/main" val="13217645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https://www.python-course.eu/graphs_python.php</a:t>
            </a:r>
          </a:p>
          <a:p>
            <a:endParaRPr lang="es-MX" dirty="0"/>
          </a:p>
          <a:p>
            <a:r>
              <a:rPr lang="es-MX" dirty="0">
                <a:hlinkClick r:id="rId3"/>
              </a:rPr>
              <a:t>https://networkx.github.io/documentation/networkx-1.10/reference/algorithms.shortest_paths.html</a:t>
            </a:r>
            <a:endParaRPr lang="es-MX" dirty="0"/>
          </a:p>
          <a:p>
            <a:r>
              <a:rPr lang="es-MX" dirty="0">
                <a:hlinkClick r:id="rId4"/>
              </a:rPr>
              <a:t>https://pypi.org/project/Dijkstar/</a:t>
            </a:r>
            <a:endParaRPr lang="es-MX" dirty="0"/>
          </a:p>
          <a:p>
            <a:r>
              <a:rPr lang="es-MX" dirty="0"/>
              <a:t>https://www.python.org/doc/essays/graphs/</a:t>
            </a:r>
          </a:p>
          <a:p>
            <a:r>
              <a:rPr lang="es-MX" dirty="0">
                <a:hlinkClick r:id="rId5"/>
              </a:rPr>
              <a:t>http://networkx.github.io/</a:t>
            </a:r>
            <a:endParaRPr lang="es-MX" dirty="0"/>
          </a:p>
          <a:p>
            <a:r>
              <a:rPr lang="es-MX" dirty="0">
                <a:hlinkClick r:id="rId6"/>
              </a:rPr>
              <a:t>https://igraph.org/</a:t>
            </a:r>
            <a:endParaRPr lang="es-MX" dirty="0"/>
          </a:p>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136</a:t>
            </a:fld>
            <a:endParaRPr lang="es-UY"/>
          </a:p>
        </p:txBody>
      </p:sp>
    </p:spTree>
    <p:extLst>
      <p:ext uri="{BB962C8B-B14F-4D97-AF65-F5344CB8AC3E}">
        <p14:creationId xmlns:p14="http://schemas.microsoft.com/office/powerpoint/2010/main" val="5439464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137</a:t>
            </a:fld>
            <a:endParaRPr lang="es-UY"/>
          </a:p>
        </p:txBody>
      </p:sp>
    </p:spTree>
    <p:extLst>
      <p:ext uri="{BB962C8B-B14F-4D97-AF65-F5344CB8AC3E}">
        <p14:creationId xmlns:p14="http://schemas.microsoft.com/office/powerpoint/2010/main" val="21293468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regresión lineal nos da un modelo para entender la data, </a:t>
            </a:r>
          </a:p>
          <a:p>
            <a:r>
              <a:rPr lang="es-MX" dirty="0"/>
              <a:t>Clasificación es para </a:t>
            </a:r>
            <a:r>
              <a:rPr lang="es-MX" dirty="0" err="1"/>
              <a:t>labeled</a:t>
            </a:r>
            <a:r>
              <a:rPr lang="es-MX" dirty="0"/>
              <a:t> data</a:t>
            </a:r>
          </a:p>
          <a:p>
            <a:r>
              <a:rPr lang="es-MX" dirty="0" err="1"/>
              <a:t>Clustering</a:t>
            </a:r>
            <a:r>
              <a:rPr lang="es-MX" dirty="0"/>
              <a:t> no tengo </a:t>
            </a:r>
            <a:r>
              <a:rPr lang="es-MX" dirty="0" err="1"/>
              <a:t>labeled</a:t>
            </a:r>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140</a:t>
            </a:fld>
            <a:endParaRPr lang="es-UY"/>
          </a:p>
        </p:txBody>
      </p:sp>
    </p:spTree>
    <p:extLst>
      <p:ext uri="{BB962C8B-B14F-4D97-AF65-F5344CB8AC3E}">
        <p14:creationId xmlns:p14="http://schemas.microsoft.com/office/powerpoint/2010/main" val="9523738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Regresión lineal: aprende un modelo de la data que se puede usar para predecir comportamiento en otras situaciones</a:t>
            </a:r>
          </a:p>
        </p:txBody>
      </p:sp>
      <p:sp>
        <p:nvSpPr>
          <p:cNvPr id="4" name="Marcador de número de diapositiva 3"/>
          <p:cNvSpPr>
            <a:spLocks noGrp="1"/>
          </p:cNvSpPr>
          <p:nvPr>
            <p:ph type="sldNum" sz="quarter" idx="5"/>
          </p:nvPr>
        </p:nvSpPr>
        <p:spPr/>
        <p:txBody>
          <a:bodyPr/>
          <a:lstStyle/>
          <a:p>
            <a:fld id="{95531866-2BCE-4BAA-A05F-A3610D92D8F9}" type="slidenum">
              <a:rPr lang="es-UY" smtClean="0"/>
              <a:t>141</a:t>
            </a:fld>
            <a:endParaRPr lang="es-UY"/>
          </a:p>
        </p:txBody>
      </p:sp>
    </p:spTree>
    <p:extLst>
      <p:ext uri="{BB962C8B-B14F-4D97-AF65-F5344CB8AC3E}">
        <p14:creationId xmlns:p14="http://schemas.microsoft.com/office/powerpoint/2010/main" val="42193212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142</a:t>
            </a:fld>
            <a:endParaRPr lang="es-UY"/>
          </a:p>
        </p:txBody>
      </p:sp>
    </p:spTree>
    <p:extLst>
      <p:ext uri="{BB962C8B-B14F-4D97-AF65-F5344CB8AC3E}">
        <p14:creationId xmlns:p14="http://schemas.microsoft.com/office/powerpoint/2010/main" val="40514762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Supervisado tenemos </a:t>
            </a:r>
            <a:r>
              <a:rPr lang="es-MX" dirty="0" err="1"/>
              <a:t>labels</a:t>
            </a:r>
            <a:endParaRPr lang="es-MX" dirty="0"/>
          </a:p>
          <a:p>
            <a:r>
              <a:rPr lang="es-MX" dirty="0"/>
              <a:t>No supervisado no tenemos </a:t>
            </a:r>
            <a:r>
              <a:rPr lang="es-MX" dirty="0" err="1"/>
              <a:t>labels</a:t>
            </a:r>
            <a:r>
              <a:rPr lang="es-MX" dirty="0"/>
              <a:t>, se inventan </a:t>
            </a:r>
            <a:r>
              <a:rPr lang="es-MX" dirty="0" err="1"/>
              <a:t>labels</a:t>
            </a:r>
            <a:r>
              <a:rPr lang="es-MX" dirty="0"/>
              <a:t> para los vectores de datos que se tienen, se agrupan </a:t>
            </a:r>
          </a:p>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143</a:t>
            </a:fld>
            <a:endParaRPr lang="es-UY"/>
          </a:p>
        </p:txBody>
      </p:sp>
    </p:spTree>
    <p:extLst>
      <p:ext uri="{BB962C8B-B14F-4D97-AF65-F5344CB8AC3E}">
        <p14:creationId xmlns:p14="http://schemas.microsoft.com/office/powerpoint/2010/main" val="424152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arenR"/>
            </a:pPr>
            <a:r>
              <a:rPr lang="es-MX" dirty="0" err="1"/>
              <a:t>Event</a:t>
            </a:r>
            <a:r>
              <a:rPr lang="es-MX" dirty="0"/>
              <a:t> 6 =&gt; 2, 4, 5, 6</a:t>
            </a:r>
          </a:p>
          <a:p>
            <a:pPr marL="228600" indent="-228600">
              <a:buAutoNum type="arabicParenR"/>
            </a:pPr>
            <a:r>
              <a:rPr lang="es-MX" dirty="0" err="1"/>
              <a:t>Event</a:t>
            </a:r>
            <a:r>
              <a:rPr lang="es-MX" dirty="0"/>
              <a:t> 5 =&gt; 8</a:t>
            </a:r>
          </a:p>
          <a:p>
            <a:pPr marL="228600" indent="-228600">
              <a:buAutoNum type="arabicParenR"/>
            </a:pPr>
            <a:r>
              <a:rPr lang="es-MX" dirty="0"/>
              <a:t>Evento 1 =&gt; 4</a:t>
            </a:r>
          </a:p>
          <a:p>
            <a:pPr marL="228600" indent="-228600">
              <a:buAutoNum type="arabicParenR"/>
            </a:pPr>
            <a:r>
              <a:rPr lang="es-MX" dirty="0"/>
              <a:t>Evento 2 =&gt; 1, 2, 3, 5, 6, 7, 8</a:t>
            </a:r>
          </a:p>
          <a:p>
            <a:pPr marL="228600" indent="-228600">
              <a:buAutoNum type="arabicParenR"/>
            </a:pPr>
            <a:endParaRPr lang="es-MX" dirty="0"/>
          </a:p>
        </p:txBody>
      </p:sp>
      <p:sp>
        <p:nvSpPr>
          <p:cNvPr id="4" name="Marcador de número de diapositiva 3"/>
          <p:cNvSpPr>
            <a:spLocks noGrp="1"/>
          </p:cNvSpPr>
          <p:nvPr>
            <p:ph type="sldNum" sz="quarter" idx="5"/>
          </p:nvPr>
        </p:nvSpPr>
        <p:spPr/>
        <p:txBody>
          <a:bodyPr/>
          <a:lstStyle/>
          <a:p>
            <a:fld id="{FCB9A43F-25F5-4790-B117-31CD16F79ACC}" type="slidenum">
              <a:rPr lang="es-UY" smtClean="0"/>
              <a:t>12</a:t>
            </a:fld>
            <a:endParaRPr lang="es-UY"/>
          </a:p>
        </p:txBody>
      </p:sp>
    </p:spTree>
    <p:extLst>
      <p:ext uri="{BB962C8B-B14F-4D97-AF65-F5344CB8AC3E}">
        <p14:creationId xmlns:p14="http://schemas.microsoft.com/office/powerpoint/2010/main" val="13181460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144</a:t>
            </a:fld>
            <a:endParaRPr lang="es-UY"/>
          </a:p>
        </p:txBody>
      </p:sp>
    </p:spTree>
    <p:extLst>
      <p:ext uri="{BB962C8B-B14F-4D97-AF65-F5344CB8AC3E}">
        <p14:creationId xmlns:p14="http://schemas.microsoft.com/office/powerpoint/2010/main" val="5524408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145</a:t>
            </a:fld>
            <a:endParaRPr lang="es-UY"/>
          </a:p>
        </p:txBody>
      </p:sp>
    </p:spTree>
    <p:extLst>
      <p:ext uri="{BB962C8B-B14F-4D97-AF65-F5344CB8AC3E}">
        <p14:creationId xmlns:p14="http://schemas.microsoft.com/office/powerpoint/2010/main" val="3594293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Todo muy lindo pero por qué se toma peso y altura? </a:t>
            </a:r>
          </a:p>
          <a:p>
            <a:r>
              <a:rPr lang="es-MX" dirty="0"/>
              <a:t>No sería útil tener la velocidad promedio o por ejemplo el largo de brazos?</a:t>
            </a:r>
          </a:p>
          <a:p>
            <a:r>
              <a:rPr lang="es-MX" dirty="0"/>
              <a:t>Cómo se mide la distancia? Todas las variables ponderan iguales, se mide igual la distancia entre el peso y la altura?</a:t>
            </a:r>
          </a:p>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158</a:t>
            </a:fld>
            <a:endParaRPr lang="es-UY"/>
          </a:p>
        </p:txBody>
      </p:sp>
    </p:spTree>
    <p:extLst>
      <p:ext uri="{BB962C8B-B14F-4D97-AF65-F5344CB8AC3E}">
        <p14:creationId xmlns:p14="http://schemas.microsoft.com/office/powerpoint/2010/main" val="10283205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Representamos los </a:t>
            </a:r>
            <a:r>
              <a:rPr lang="es-MX" dirty="0" err="1"/>
              <a:t>ejepmlos</a:t>
            </a:r>
            <a:r>
              <a:rPr lang="es-MX" dirty="0"/>
              <a:t> como vectores de </a:t>
            </a:r>
            <a:r>
              <a:rPr lang="es-MX" dirty="0" err="1"/>
              <a:t>features</a:t>
            </a:r>
            <a:endParaRPr lang="es-MX" dirty="0"/>
          </a:p>
          <a:p>
            <a:r>
              <a:rPr lang="es-MX" dirty="0"/>
              <a:t>Si queremos predecir cuál es la probabilidad de que un alumno se saque A+ en un curso, qué </a:t>
            </a:r>
            <a:r>
              <a:rPr lang="es-MX" dirty="0" err="1"/>
              <a:t>features</a:t>
            </a:r>
            <a:r>
              <a:rPr lang="es-MX" dirty="0"/>
              <a:t> debo tener?</a:t>
            </a:r>
          </a:p>
          <a:p>
            <a:r>
              <a:rPr lang="es-MX" dirty="0"/>
              <a:t>No creo en la astrología por lo que pienso que el mes en el que naciste no tiene nada que ver. Probablemente el color de ojos tampoco. En una de esas si el promedio, experiencia anterior en programación.</a:t>
            </a:r>
          </a:p>
          <a:p>
            <a:r>
              <a:rPr lang="es-MX" dirty="0"/>
              <a:t>Puedo tirar todas las </a:t>
            </a:r>
            <a:r>
              <a:rPr lang="es-MX" dirty="0" err="1"/>
              <a:t>features</a:t>
            </a:r>
            <a:r>
              <a:rPr lang="es-MX" dirty="0"/>
              <a:t> y que el algoritmo decida cuáles son buenas y cuales no pero hay que tener cuidado con el </a:t>
            </a:r>
            <a:r>
              <a:rPr lang="es-MX" dirty="0" err="1"/>
              <a:t>overfitting</a:t>
            </a:r>
            <a:r>
              <a:rPr lang="es-MX" dirty="0"/>
              <a:t>!</a:t>
            </a:r>
          </a:p>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160</a:t>
            </a:fld>
            <a:endParaRPr lang="es-UY"/>
          </a:p>
        </p:txBody>
      </p:sp>
    </p:spTree>
    <p:extLst>
      <p:ext uri="{BB962C8B-B14F-4D97-AF65-F5344CB8AC3E}">
        <p14:creationId xmlns:p14="http://schemas.microsoft.com/office/powerpoint/2010/main" val="22135185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Parece que el modelo podría ser que si todo es true entonces es un reptil. Y si agrego a la boa constrictor?</a:t>
            </a:r>
          </a:p>
        </p:txBody>
      </p:sp>
      <p:sp>
        <p:nvSpPr>
          <p:cNvPr id="4" name="Marcador de número de diapositiva 3"/>
          <p:cNvSpPr>
            <a:spLocks noGrp="1"/>
          </p:cNvSpPr>
          <p:nvPr>
            <p:ph type="sldNum" sz="quarter" idx="5"/>
          </p:nvPr>
        </p:nvSpPr>
        <p:spPr/>
        <p:txBody>
          <a:bodyPr/>
          <a:lstStyle/>
          <a:p>
            <a:fld id="{95531866-2BCE-4BAA-A05F-A3610D92D8F9}" type="slidenum">
              <a:rPr lang="es-UY" smtClean="0"/>
              <a:t>163</a:t>
            </a:fld>
            <a:endParaRPr lang="es-UY"/>
          </a:p>
        </p:txBody>
      </p:sp>
    </p:spTree>
    <p:extLst>
      <p:ext uri="{BB962C8B-B14F-4D97-AF65-F5344CB8AC3E}">
        <p14:creationId xmlns:p14="http://schemas.microsoft.com/office/powerpoint/2010/main" val="32168046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nos cagó el modelo. Puedo hacer una reducción y entonces quedarme solo con que tenga escamas, que tenga sangre fría y que no tenga piernas.</a:t>
            </a:r>
          </a:p>
          <a:p>
            <a:r>
              <a:rPr lang="es-MX" dirty="0"/>
              <a:t>Y si agrego una gallina?</a:t>
            </a:r>
          </a:p>
        </p:txBody>
      </p:sp>
      <p:sp>
        <p:nvSpPr>
          <p:cNvPr id="4" name="Marcador de número de diapositiva 3"/>
          <p:cNvSpPr>
            <a:spLocks noGrp="1"/>
          </p:cNvSpPr>
          <p:nvPr>
            <p:ph type="sldNum" sz="quarter" idx="5"/>
          </p:nvPr>
        </p:nvSpPr>
        <p:spPr/>
        <p:txBody>
          <a:bodyPr/>
          <a:lstStyle/>
          <a:p>
            <a:fld id="{95531866-2BCE-4BAA-A05F-A3610D92D8F9}" type="slidenum">
              <a:rPr lang="es-UY" smtClean="0"/>
              <a:t>164</a:t>
            </a:fld>
            <a:endParaRPr lang="es-UY"/>
          </a:p>
        </p:txBody>
      </p:sp>
    </p:spTree>
    <p:extLst>
      <p:ext uri="{BB962C8B-B14F-4D97-AF65-F5344CB8AC3E}">
        <p14:creationId xmlns:p14="http://schemas.microsoft.com/office/powerpoint/2010/main" val="36153469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gallina es un ejemplo negativo que refuerza al modelo!!!!</a:t>
            </a:r>
          </a:p>
          <a:p>
            <a:endParaRPr lang="es-MX" dirty="0"/>
          </a:p>
          <a:p>
            <a:r>
              <a:rPr lang="es-MX" dirty="0"/>
              <a:t>Y si sumamos un </a:t>
            </a:r>
            <a:r>
              <a:rPr lang="es-MX" dirty="0" err="1"/>
              <a:t>alligator</a:t>
            </a:r>
            <a:r>
              <a:rPr lang="es-MX" dirty="0"/>
              <a:t>?</a:t>
            </a:r>
          </a:p>
        </p:txBody>
      </p:sp>
      <p:sp>
        <p:nvSpPr>
          <p:cNvPr id="4" name="Marcador de número de diapositiva 3"/>
          <p:cNvSpPr>
            <a:spLocks noGrp="1"/>
          </p:cNvSpPr>
          <p:nvPr>
            <p:ph type="sldNum" sz="quarter" idx="5"/>
          </p:nvPr>
        </p:nvSpPr>
        <p:spPr/>
        <p:txBody>
          <a:bodyPr/>
          <a:lstStyle/>
          <a:p>
            <a:fld id="{95531866-2BCE-4BAA-A05F-A3610D92D8F9}" type="slidenum">
              <a:rPr lang="es-UY" smtClean="0"/>
              <a:t>165</a:t>
            </a:fld>
            <a:endParaRPr lang="es-UY"/>
          </a:p>
        </p:txBody>
      </p:sp>
    </p:spTree>
    <p:extLst>
      <p:ext uri="{BB962C8B-B14F-4D97-AF65-F5344CB8AC3E}">
        <p14:creationId xmlns:p14="http://schemas.microsoft.com/office/powerpoint/2010/main" val="6311222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nos cagó el tema de las patas! No satisface el modelo, tenemos que refinar el modelo. Podemos poner que tenga 0 o 4 patas para que siga funcionando.</a:t>
            </a:r>
          </a:p>
          <a:p>
            <a:r>
              <a:rPr lang="es-MX" dirty="0"/>
              <a:t>Y si sumamos a una </a:t>
            </a:r>
            <a:r>
              <a:rPr lang="es-MX" dirty="0" err="1"/>
              <a:t>dart</a:t>
            </a:r>
            <a:r>
              <a:rPr lang="es-MX" dirty="0"/>
              <a:t> </a:t>
            </a:r>
            <a:r>
              <a:rPr lang="es-MX" dirty="0" err="1"/>
              <a:t>frog</a:t>
            </a:r>
            <a:r>
              <a:rPr lang="es-MX" dirty="0"/>
              <a:t>? Es un anfibio, no un reptil.</a:t>
            </a:r>
          </a:p>
        </p:txBody>
      </p:sp>
      <p:sp>
        <p:nvSpPr>
          <p:cNvPr id="4" name="Marcador de número de diapositiva 3"/>
          <p:cNvSpPr>
            <a:spLocks noGrp="1"/>
          </p:cNvSpPr>
          <p:nvPr>
            <p:ph type="sldNum" sz="quarter" idx="5"/>
          </p:nvPr>
        </p:nvSpPr>
        <p:spPr/>
        <p:txBody>
          <a:bodyPr/>
          <a:lstStyle/>
          <a:p>
            <a:fld id="{95531866-2BCE-4BAA-A05F-A3610D92D8F9}" type="slidenum">
              <a:rPr lang="es-UY" smtClean="0"/>
              <a:t>166</a:t>
            </a:fld>
            <a:endParaRPr lang="es-UY"/>
          </a:p>
        </p:txBody>
      </p:sp>
    </p:spTree>
    <p:extLst>
      <p:ext uri="{BB962C8B-B14F-4D97-AF65-F5344CB8AC3E}">
        <p14:creationId xmlns:p14="http://schemas.microsoft.com/office/powerpoint/2010/main" val="2679856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167</a:t>
            </a:fld>
            <a:endParaRPr lang="es-UY"/>
          </a:p>
        </p:txBody>
      </p:sp>
    </p:spTree>
    <p:extLst>
      <p:ext uri="{BB962C8B-B14F-4D97-AF65-F5344CB8AC3E}">
        <p14:creationId xmlns:p14="http://schemas.microsoft.com/office/powerpoint/2010/main" val="10561523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Sumamos un salmón y una pitón y vemos que acá se complica porque son exactamente iguales pero uno es un reptil y el otro no.</a:t>
            </a:r>
          </a:p>
          <a:p>
            <a:endParaRPr lang="es-MX" dirty="0"/>
          </a:p>
          <a:p>
            <a:r>
              <a:rPr lang="es-MX" dirty="0"/>
              <a:t>Acá hay que tomar una decisión de diseño. Por ejemplo podría ser quedarnos solo con las escamas y la sangre fría. Sabemos que el modelo no va a ser perfecto. Por ejemplo al salmón lo voy a poner como reptil pero por decisión de diseño me la juego y pondero no tener falsos negativos. Si vemos no se nos escapa ningún reptil. Todos los que verdaderamente son reptiles los voy a clasificar como tales.</a:t>
            </a:r>
          </a:p>
          <a:p>
            <a:r>
              <a:rPr lang="es-MX" dirty="0"/>
              <a:t>Tengo falsos positivos (el salmón)</a:t>
            </a:r>
          </a:p>
          <a:p>
            <a:endParaRPr lang="es-MX" dirty="0"/>
          </a:p>
        </p:txBody>
      </p:sp>
      <p:sp>
        <p:nvSpPr>
          <p:cNvPr id="4" name="Marcador de número de diapositiva 3"/>
          <p:cNvSpPr>
            <a:spLocks noGrp="1"/>
          </p:cNvSpPr>
          <p:nvPr>
            <p:ph type="sldNum" sz="quarter" idx="5"/>
          </p:nvPr>
        </p:nvSpPr>
        <p:spPr/>
        <p:txBody>
          <a:bodyPr/>
          <a:lstStyle/>
          <a:p>
            <a:fld id="{95531866-2BCE-4BAA-A05F-A3610D92D8F9}" type="slidenum">
              <a:rPr lang="es-UY" smtClean="0"/>
              <a:t>168</a:t>
            </a:fld>
            <a:endParaRPr lang="es-UY"/>
          </a:p>
        </p:txBody>
      </p:sp>
    </p:spTree>
    <p:extLst>
      <p:ext uri="{BB962C8B-B14F-4D97-AF65-F5344CB8AC3E}">
        <p14:creationId xmlns:p14="http://schemas.microsoft.com/office/powerpoint/2010/main" val="1049607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UY"/>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UY"/>
          </a:p>
        </p:txBody>
      </p:sp>
      <p:sp>
        <p:nvSpPr>
          <p:cNvPr id="4" name="Marcador de fecha 3"/>
          <p:cNvSpPr>
            <a:spLocks noGrp="1"/>
          </p:cNvSpPr>
          <p:nvPr>
            <p:ph type="dt" sz="half" idx="10"/>
          </p:nvPr>
        </p:nvSpPr>
        <p:spPr/>
        <p:txBody>
          <a:bodyPr/>
          <a:lstStyle/>
          <a:p>
            <a:fld id="{BAF35564-67FD-4EC2-BBF5-9E1E106E907E}" type="datetimeFigureOut">
              <a:rPr lang="es-UY" smtClean="0"/>
              <a:t>24/10/2019</a:t>
            </a:fld>
            <a:endParaRPr lang="es-UY"/>
          </a:p>
        </p:txBody>
      </p:sp>
      <p:sp>
        <p:nvSpPr>
          <p:cNvPr id="5" name="Marcador de pie de página 4"/>
          <p:cNvSpPr>
            <a:spLocks noGrp="1"/>
          </p:cNvSpPr>
          <p:nvPr>
            <p:ph type="ftr" sz="quarter" idx="11"/>
          </p:nvPr>
        </p:nvSpPr>
        <p:spPr/>
        <p:txBody>
          <a:bodyPr/>
          <a:lstStyle/>
          <a:p>
            <a:endParaRPr lang="es-UY"/>
          </a:p>
        </p:txBody>
      </p:sp>
      <p:sp>
        <p:nvSpPr>
          <p:cNvPr id="6" name="Marcador de número de diapositiva 5"/>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148028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UY"/>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fecha 3"/>
          <p:cNvSpPr>
            <a:spLocks noGrp="1"/>
          </p:cNvSpPr>
          <p:nvPr>
            <p:ph type="dt" sz="half" idx="10"/>
          </p:nvPr>
        </p:nvSpPr>
        <p:spPr/>
        <p:txBody>
          <a:bodyPr/>
          <a:lstStyle/>
          <a:p>
            <a:fld id="{BAF35564-67FD-4EC2-BBF5-9E1E106E907E}" type="datetimeFigureOut">
              <a:rPr lang="es-UY" smtClean="0"/>
              <a:t>24/10/2019</a:t>
            </a:fld>
            <a:endParaRPr lang="es-UY"/>
          </a:p>
        </p:txBody>
      </p:sp>
      <p:sp>
        <p:nvSpPr>
          <p:cNvPr id="5" name="Marcador de pie de página 4"/>
          <p:cNvSpPr>
            <a:spLocks noGrp="1"/>
          </p:cNvSpPr>
          <p:nvPr>
            <p:ph type="ftr" sz="quarter" idx="11"/>
          </p:nvPr>
        </p:nvSpPr>
        <p:spPr/>
        <p:txBody>
          <a:bodyPr/>
          <a:lstStyle/>
          <a:p>
            <a:endParaRPr lang="es-UY"/>
          </a:p>
        </p:txBody>
      </p:sp>
      <p:sp>
        <p:nvSpPr>
          <p:cNvPr id="6" name="Marcador de número de diapositiva 5"/>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424201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UY"/>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fecha 3"/>
          <p:cNvSpPr>
            <a:spLocks noGrp="1"/>
          </p:cNvSpPr>
          <p:nvPr>
            <p:ph type="dt" sz="half" idx="10"/>
          </p:nvPr>
        </p:nvSpPr>
        <p:spPr/>
        <p:txBody>
          <a:bodyPr/>
          <a:lstStyle/>
          <a:p>
            <a:fld id="{BAF35564-67FD-4EC2-BBF5-9E1E106E907E}" type="datetimeFigureOut">
              <a:rPr lang="es-UY" smtClean="0"/>
              <a:t>24/10/2019</a:t>
            </a:fld>
            <a:endParaRPr lang="es-UY"/>
          </a:p>
        </p:txBody>
      </p:sp>
      <p:sp>
        <p:nvSpPr>
          <p:cNvPr id="5" name="Marcador de pie de página 4"/>
          <p:cNvSpPr>
            <a:spLocks noGrp="1"/>
          </p:cNvSpPr>
          <p:nvPr>
            <p:ph type="ftr" sz="quarter" idx="11"/>
          </p:nvPr>
        </p:nvSpPr>
        <p:spPr/>
        <p:txBody>
          <a:bodyPr/>
          <a:lstStyle/>
          <a:p>
            <a:endParaRPr lang="es-UY"/>
          </a:p>
        </p:txBody>
      </p:sp>
      <p:sp>
        <p:nvSpPr>
          <p:cNvPr id="6" name="Marcador de número de diapositiva 5"/>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172408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UY"/>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fecha 3"/>
          <p:cNvSpPr>
            <a:spLocks noGrp="1"/>
          </p:cNvSpPr>
          <p:nvPr>
            <p:ph type="dt" sz="half" idx="10"/>
          </p:nvPr>
        </p:nvSpPr>
        <p:spPr/>
        <p:txBody>
          <a:bodyPr/>
          <a:lstStyle/>
          <a:p>
            <a:fld id="{BAF35564-67FD-4EC2-BBF5-9E1E106E907E}" type="datetimeFigureOut">
              <a:rPr lang="es-UY" smtClean="0"/>
              <a:t>24/10/2019</a:t>
            </a:fld>
            <a:endParaRPr lang="es-UY"/>
          </a:p>
        </p:txBody>
      </p:sp>
      <p:sp>
        <p:nvSpPr>
          <p:cNvPr id="5" name="Marcador de pie de página 4"/>
          <p:cNvSpPr>
            <a:spLocks noGrp="1"/>
          </p:cNvSpPr>
          <p:nvPr>
            <p:ph type="ftr" sz="quarter" idx="11"/>
          </p:nvPr>
        </p:nvSpPr>
        <p:spPr/>
        <p:txBody>
          <a:bodyPr/>
          <a:lstStyle/>
          <a:p>
            <a:endParaRPr lang="es-UY"/>
          </a:p>
        </p:txBody>
      </p:sp>
      <p:sp>
        <p:nvSpPr>
          <p:cNvPr id="6" name="Marcador de número de diapositiva 5"/>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4280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UY"/>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AF35564-67FD-4EC2-BBF5-9E1E106E907E}" type="datetimeFigureOut">
              <a:rPr lang="es-UY" smtClean="0"/>
              <a:t>24/10/2019</a:t>
            </a:fld>
            <a:endParaRPr lang="es-UY"/>
          </a:p>
        </p:txBody>
      </p:sp>
      <p:sp>
        <p:nvSpPr>
          <p:cNvPr id="5" name="Marcador de pie de página 4"/>
          <p:cNvSpPr>
            <a:spLocks noGrp="1"/>
          </p:cNvSpPr>
          <p:nvPr>
            <p:ph type="ftr" sz="quarter" idx="11"/>
          </p:nvPr>
        </p:nvSpPr>
        <p:spPr/>
        <p:txBody>
          <a:bodyPr/>
          <a:lstStyle/>
          <a:p>
            <a:endParaRPr lang="es-UY"/>
          </a:p>
        </p:txBody>
      </p:sp>
      <p:sp>
        <p:nvSpPr>
          <p:cNvPr id="6" name="Marcador de número de diapositiva 5"/>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3489829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UY"/>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Marcador de fecha 4"/>
          <p:cNvSpPr>
            <a:spLocks noGrp="1"/>
          </p:cNvSpPr>
          <p:nvPr>
            <p:ph type="dt" sz="half" idx="10"/>
          </p:nvPr>
        </p:nvSpPr>
        <p:spPr/>
        <p:txBody>
          <a:bodyPr/>
          <a:lstStyle/>
          <a:p>
            <a:fld id="{BAF35564-67FD-4EC2-BBF5-9E1E106E907E}" type="datetimeFigureOut">
              <a:rPr lang="es-UY" smtClean="0"/>
              <a:t>24/10/2019</a:t>
            </a:fld>
            <a:endParaRPr lang="es-UY"/>
          </a:p>
        </p:txBody>
      </p:sp>
      <p:sp>
        <p:nvSpPr>
          <p:cNvPr id="6" name="Marcador de pie de página 5"/>
          <p:cNvSpPr>
            <a:spLocks noGrp="1"/>
          </p:cNvSpPr>
          <p:nvPr>
            <p:ph type="ftr" sz="quarter" idx="11"/>
          </p:nvPr>
        </p:nvSpPr>
        <p:spPr/>
        <p:txBody>
          <a:bodyPr/>
          <a:lstStyle/>
          <a:p>
            <a:endParaRPr lang="es-UY"/>
          </a:p>
        </p:txBody>
      </p:sp>
      <p:sp>
        <p:nvSpPr>
          <p:cNvPr id="7" name="Marcador de número de diapositiva 6"/>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2670744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UY"/>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7" name="Marcador de fecha 6"/>
          <p:cNvSpPr>
            <a:spLocks noGrp="1"/>
          </p:cNvSpPr>
          <p:nvPr>
            <p:ph type="dt" sz="half" idx="10"/>
          </p:nvPr>
        </p:nvSpPr>
        <p:spPr/>
        <p:txBody>
          <a:bodyPr/>
          <a:lstStyle/>
          <a:p>
            <a:fld id="{BAF35564-67FD-4EC2-BBF5-9E1E106E907E}" type="datetimeFigureOut">
              <a:rPr lang="es-UY" smtClean="0"/>
              <a:t>24/10/2019</a:t>
            </a:fld>
            <a:endParaRPr lang="es-UY"/>
          </a:p>
        </p:txBody>
      </p:sp>
      <p:sp>
        <p:nvSpPr>
          <p:cNvPr id="8" name="Marcador de pie de página 7"/>
          <p:cNvSpPr>
            <a:spLocks noGrp="1"/>
          </p:cNvSpPr>
          <p:nvPr>
            <p:ph type="ftr" sz="quarter" idx="11"/>
          </p:nvPr>
        </p:nvSpPr>
        <p:spPr/>
        <p:txBody>
          <a:bodyPr/>
          <a:lstStyle/>
          <a:p>
            <a:endParaRPr lang="es-UY"/>
          </a:p>
        </p:txBody>
      </p:sp>
      <p:sp>
        <p:nvSpPr>
          <p:cNvPr id="9" name="Marcador de número de diapositiva 8"/>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20484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UY"/>
          </a:p>
        </p:txBody>
      </p:sp>
      <p:sp>
        <p:nvSpPr>
          <p:cNvPr id="3" name="Marcador de fecha 2"/>
          <p:cNvSpPr>
            <a:spLocks noGrp="1"/>
          </p:cNvSpPr>
          <p:nvPr>
            <p:ph type="dt" sz="half" idx="10"/>
          </p:nvPr>
        </p:nvSpPr>
        <p:spPr/>
        <p:txBody>
          <a:bodyPr/>
          <a:lstStyle/>
          <a:p>
            <a:fld id="{BAF35564-67FD-4EC2-BBF5-9E1E106E907E}" type="datetimeFigureOut">
              <a:rPr lang="es-UY" smtClean="0"/>
              <a:t>24/10/2019</a:t>
            </a:fld>
            <a:endParaRPr lang="es-UY"/>
          </a:p>
        </p:txBody>
      </p:sp>
      <p:sp>
        <p:nvSpPr>
          <p:cNvPr id="4" name="Marcador de pie de página 3"/>
          <p:cNvSpPr>
            <a:spLocks noGrp="1"/>
          </p:cNvSpPr>
          <p:nvPr>
            <p:ph type="ftr" sz="quarter" idx="11"/>
          </p:nvPr>
        </p:nvSpPr>
        <p:spPr/>
        <p:txBody>
          <a:bodyPr/>
          <a:lstStyle/>
          <a:p>
            <a:endParaRPr lang="es-UY"/>
          </a:p>
        </p:txBody>
      </p:sp>
      <p:sp>
        <p:nvSpPr>
          <p:cNvPr id="5" name="Marcador de número de diapositiva 4"/>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3087165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AF35564-67FD-4EC2-BBF5-9E1E106E907E}" type="datetimeFigureOut">
              <a:rPr lang="es-UY" smtClean="0"/>
              <a:t>24/10/2019</a:t>
            </a:fld>
            <a:endParaRPr lang="es-UY"/>
          </a:p>
        </p:txBody>
      </p:sp>
      <p:sp>
        <p:nvSpPr>
          <p:cNvPr id="3" name="Marcador de pie de página 2"/>
          <p:cNvSpPr>
            <a:spLocks noGrp="1"/>
          </p:cNvSpPr>
          <p:nvPr>
            <p:ph type="ftr" sz="quarter" idx="11"/>
          </p:nvPr>
        </p:nvSpPr>
        <p:spPr/>
        <p:txBody>
          <a:bodyPr/>
          <a:lstStyle/>
          <a:p>
            <a:endParaRPr lang="es-UY"/>
          </a:p>
        </p:txBody>
      </p:sp>
      <p:sp>
        <p:nvSpPr>
          <p:cNvPr id="4" name="Marcador de número de diapositiva 3"/>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764196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UY"/>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AF35564-67FD-4EC2-BBF5-9E1E106E907E}" type="datetimeFigureOut">
              <a:rPr lang="es-UY" smtClean="0"/>
              <a:t>24/10/2019</a:t>
            </a:fld>
            <a:endParaRPr lang="es-UY"/>
          </a:p>
        </p:txBody>
      </p:sp>
      <p:sp>
        <p:nvSpPr>
          <p:cNvPr id="6" name="Marcador de pie de página 5"/>
          <p:cNvSpPr>
            <a:spLocks noGrp="1"/>
          </p:cNvSpPr>
          <p:nvPr>
            <p:ph type="ftr" sz="quarter" idx="11"/>
          </p:nvPr>
        </p:nvSpPr>
        <p:spPr/>
        <p:txBody>
          <a:bodyPr/>
          <a:lstStyle/>
          <a:p>
            <a:endParaRPr lang="es-UY"/>
          </a:p>
        </p:txBody>
      </p:sp>
      <p:sp>
        <p:nvSpPr>
          <p:cNvPr id="7" name="Marcador de número de diapositiva 6"/>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3974135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UY"/>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UY"/>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AF35564-67FD-4EC2-BBF5-9E1E106E907E}" type="datetimeFigureOut">
              <a:rPr lang="es-UY" smtClean="0"/>
              <a:t>24/10/2019</a:t>
            </a:fld>
            <a:endParaRPr lang="es-UY"/>
          </a:p>
        </p:txBody>
      </p:sp>
      <p:sp>
        <p:nvSpPr>
          <p:cNvPr id="6" name="Marcador de pie de página 5"/>
          <p:cNvSpPr>
            <a:spLocks noGrp="1"/>
          </p:cNvSpPr>
          <p:nvPr>
            <p:ph type="ftr" sz="quarter" idx="11"/>
          </p:nvPr>
        </p:nvSpPr>
        <p:spPr/>
        <p:txBody>
          <a:bodyPr/>
          <a:lstStyle/>
          <a:p>
            <a:endParaRPr lang="es-UY"/>
          </a:p>
        </p:txBody>
      </p:sp>
      <p:sp>
        <p:nvSpPr>
          <p:cNvPr id="7" name="Marcador de número de diapositiva 6"/>
          <p:cNvSpPr>
            <a:spLocks noGrp="1"/>
          </p:cNvSpPr>
          <p:nvPr>
            <p:ph type="sldNum" sz="quarter" idx="12"/>
          </p:nvPr>
        </p:nvSpPr>
        <p:spPr/>
        <p:txBody>
          <a:bodyPr/>
          <a:lstStyle/>
          <a:p>
            <a:fld id="{3CB7A79C-1A45-4458-9A7B-9F87E6C985B3}" type="slidenum">
              <a:rPr lang="es-UY" smtClean="0"/>
              <a:t>‹Nº›</a:t>
            </a:fld>
            <a:endParaRPr lang="es-UY"/>
          </a:p>
        </p:txBody>
      </p:sp>
    </p:spTree>
    <p:extLst>
      <p:ext uri="{BB962C8B-B14F-4D97-AF65-F5344CB8AC3E}">
        <p14:creationId xmlns:p14="http://schemas.microsoft.com/office/powerpoint/2010/main" val="3152685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UY"/>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35564-67FD-4EC2-BBF5-9E1E106E907E}" type="datetimeFigureOut">
              <a:rPr lang="es-UY" smtClean="0"/>
              <a:t>24/10/2019</a:t>
            </a:fld>
            <a:endParaRPr lang="es-UY"/>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UY"/>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B7A79C-1A45-4458-9A7B-9F87E6C985B3}" type="slidenum">
              <a:rPr lang="es-UY" smtClean="0"/>
              <a:t>‹Nº›</a:t>
            </a:fld>
            <a:endParaRPr lang="es-UY"/>
          </a:p>
        </p:txBody>
      </p:sp>
    </p:spTree>
    <p:extLst>
      <p:ext uri="{BB962C8B-B14F-4D97-AF65-F5344CB8AC3E}">
        <p14:creationId xmlns:p14="http://schemas.microsoft.com/office/powerpoint/2010/main" val="428349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57.png"/><Relationship Id="rId4" Type="http://schemas.openxmlformats.org/officeDocument/2006/relationships/image" Target="../media/image156.png"/></Relationships>
</file>

<file path=ppt/slides/_rels/slide1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0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158.png"/></Relationships>
</file>

<file path=ppt/slides/_rels/slide11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72.png"/></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64.png"/></Relationships>
</file>

<file path=ppt/slides/_rels/slide11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76.png"/><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119.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21.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89.jpeg"/><Relationship Id="rId3" Type="http://schemas.openxmlformats.org/officeDocument/2006/relationships/image" Target="../media/image184.jpeg"/><Relationship Id="rId7" Type="http://schemas.openxmlformats.org/officeDocument/2006/relationships/image" Target="../media/image188.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87.jpeg"/><Relationship Id="rId5" Type="http://schemas.openxmlformats.org/officeDocument/2006/relationships/image" Target="../media/image186.jpeg"/><Relationship Id="rId4" Type="http://schemas.openxmlformats.org/officeDocument/2006/relationships/image" Target="../media/image185.png"/></Relationships>
</file>

<file path=ppt/slides/_rels/slide12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31.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35.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4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208.png"/></Relationships>
</file>

<file path=ppt/slides/_rels/slide1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image" Target="../media/image231.jpeg"/><Relationship Id="rId5" Type="http://schemas.openxmlformats.org/officeDocument/2006/relationships/image" Target="../media/image230.jpeg"/><Relationship Id="rId4" Type="http://schemas.openxmlformats.org/officeDocument/2006/relationships/image" Target="../media/image229.png"/></Relationships>
</file>

<file path=ppt/slides/_rels/slide161.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237.jpeg"/></Relationships>
</file>

<file path=ppt/slides/_rels/slide16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39.jpeg"/></Relationships>
</file>

<file path=ppt/slides/_rels/slide16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241.jpeg"/></Relationships>
</file>

<file path=ppt/slides/_rels/slide16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243.jpeg"/></Relationships>
</file>

<file path=ppt/slides/_rels/slide16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41.jpeg"/></Relationships>
</file>

<file path=ppt/slides/_rels/slide17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78.xml.rels><?xml version="1.0" encoding="UTF-8" standalone="yes"?>
<Relationships xmlns="http://schemas.openxmlformats.org/package/2006/relationships"><Relationship Id="rId3" Type="http://schemas.openxmlformats.org/officeDocument/2006/relationships/image" Target="../media/image258.jpg"/><Relationship Id="rId7" Type="http://schemas.openxmlformats.org/officeDocument/2006/relationships/image" Target="../media/image262.jpg"/><Relationship Id="rId2" Type="http://schemas.openxmlformats.org/officeDocument/2006/relationships/image" Target="../media/image257.jpg"/><Relationship Id="rId1" Type="http://schemas.openxmlformats.org/officeDocument/2006/relationships/slideLayout" Target="../slideLayouts/slideLayout2.xml"/><Relationship Id="rId6" Type="http://schemas.openxmlformats.org/officeDocument/2006/relationships/image" Target="../media/image261.jpg"/><Relationship Id="rId5" Type="http://schemas.openxmlformats.org/officeDocument/2006/relationships/image" Target="../media/image260.jpg"/><Relationship Id="rId4" Type="http://schemas.openxmlformats.org/officeDocument/2006/relationships/image" Target="../media/image259.jpg"/></Relationships>
</file>

<file path=ppt/slides/_rels/slide17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jpe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jpe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1.jpeg"/><Relationship Id="rId7" Type="http://schemas.openxmlformats.org/officeDocument/2006/relationships/image" Target="../media/image7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10" Type="http://schemas.openxmlformats.org/officeDocument/2006/relationships/image" Target="../media/image79.png"/><Relationship Id="rId4" Type="http://schemas.openxmlformats.org/officeDocument/2006/relationships/image" Target="../media/image73.jpeg"/><Relationship Id="rId9"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 Id="rId9" Type="http://schemas.openxmlformats.org/officeDocument/2006/relationships/image" Target="../media/image100.jpeg"/></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ailto:studentquanam##@gmail.com" TargetMode="External"/><Relationship Id="rId2" Type="http://schemas.openxmlformats.org/officeDocument/2006/relationships/hyperlink" Target="https://dataplatform.cloud.ibm.com/"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jpeg"/><Relationship Id="rId4" Type="http://schemas.openxmlformats.org/officeDocument/2006/relationships/image" Target="../media/image131.jpeg"/></Relationships>
</file>

<file path=ppt/slides/_rels/slide7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37.jpe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36.jpeg"/><Relationship Id="rId5" Type="http://schemas.openxmlformats.org/officeDocument/2006/relationships/image" Target="../media/image103.png"/><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jpeg"/></Relationships>
</file>

<file path=ppt/slides/_rels/slide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data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308"/>
            <a:ext cx="7685314" cy="3671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data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25" y="3114675"/>
            <a:ext cx="57054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822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flipping a coin">
            <a:extLst>
              <a:ext uri="{FF2B5EF4-FFF2-40B4-BE49-F238E27FC236}">
                <a16:creationId xmlns:a16="http://schemas.microsoft.com/office/drawing/2014/main" xmlns="" id="{536600FE-A167-4F6D-AEAB-54638AD3E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33" y="1899848"/>
            <a:ext cx="2767990" cy="35103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roll a die">
            <a:extLst>
              <a:ext uri="{FF2B5EF4-FFF2-40B4-BE49-F238E27FC236}">
                <a16:creationId xmlns:a16="http://schemas.microsoft.com/office/drawing/2014/main" xmlns="" id="{B2381010-D331-45F2-9453-D4600D739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822" y="1899847"/>
            <a:ext cx="5254963" cy="351031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xmlns="" id="{801947D5-281D-4039-92CA-95FF1785C4DA}"/>
              </a:ext>
            </a:extLst>
          </p:cNvPr>
          <p:cNvSpPr txBox="1"/>
          <p:nvPr/>
        </p:nvSpPr>
        <p:spPr>
          <a:xfrm>
            <a:off x="0" y="0"/>
            <a:ext cx="7515712" cy="923330"/>
          </a:xfrm>
          <a:prstGeom prst="rect">
            <a:avLst/>
          </a:prstGeom>
          <a:noFill/>
        </p:spPr>
        <p:txBody>
          <a:bodyPr wrap="none" rtlCol="0">
            <a:spAutoFit/>
          </a:bodyPr>
          <a:lstStyle/>
          <a:p>
            <a:r>
              <a:rPr lang="es-MX" sz="5400" b="1" dirty="0">
                <a:effectLst>
                  <a:outerShdw blurRad="38100" dist="38100" dir="2700000" algn="tl">
                    <a:srgbClr val="000000">
                      <a:alpha val="43137"/>
                    </a:srgbClr>
                  </a:outerShdw>
                </a:effectLst>
              </a:rPr>
              <a:t>Probabilidad y Estadística</a:t>
            </a:r>
          </a:p>
        </p:txBody>
      </p:sp>
      <p:pic>
        <p:nvPicPr>
          <p:cNvPr id="1030" name="Picture 6" descr="Resultado de imagen para mazazo">
            <a:extLst>
              <a:ext uri="{FF2B5EF4-FFF2-40B4-BE49-F238E27FC236}">
                <a16:creationId xmlns:a16="http://schemas.microsoft.com/office/drawing/2014/main" xmlns="" id="{B863AB48-A156-4E64-925B-E1ABE4F90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3179" y="2286000"/>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387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¿Modelo?</a:t>
            </a:r>
          </a:p>
        </p:txBody>
      </p:sp>
      <p:sp>
        <p:nvSpPr>
          <p:cNvPr id="4" name="CuadroTexto 3">
            <a:extLst>
              <a:ext uri="{FF2B5EF4-FFF2-40B4-BE49-F238E27FC236}">
                <a16:creationId xmlns:a16="http://schemas.microsoft.com/office/drawing/2014/main" xmlns="" id="{0DE7ABEE-F407-47C1-8762-96F1B4F94580}"/>
              </a:ext>
            </a:extLst>
          </p:cNvPr>
          <p:cNvSpPr txBox="1"/>
          <p:nvPr/>
        </p:nvSpPr>
        <p:spPr>
          <a:xfrm>
            <a:off x="838200" y="1423750"/>
            <a:ext cx="3018455" cy="369332"/>
          </a:xfrm>
          <a:prstGeom prst="rect">
            <a:avLst/>
          </a:prstGeom>
          <a:noFill/>
        </p:spPr>
        <p:txBody>
          <a:bodyPr wrap="none" rtlCol="0">
            <a:spAutoFit/>
          </a:bodyPr>
          <a:lstStyle/>
          <a:p>
            <a:r>
              <a:rPr lang="es-MX" dirty="0"/>
              <a:t>¡Polinomio! (con una variable)</a:t>
            </a:r>
          </a:p>
        </p:txBody>
      </p:sp>
      <p:pic>
        <p:nvPicPr>
          <p:cNvPr id="5122" name="Picture 2" descr="Resultado de imagen para polinomio recta">
            <a:extLst>
              <a:ext uri="{FF2B5EF4-FFF2-40B4-BE49-F238E27FC236}">
                <a16:creationId xmlns:a16="http://schemas.microsoft.com/office/drawing/2014/main" xmlns="" id="{B261A5B6-7FB6-49ED-B112-56A68AB10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31988"/>
            <a:ext cx="3995747" cy="24321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polinomio parabola">
            <a:extLst>
              <a:ext uri="{FF2B5EF4-FFF2-40B4-BE49-F238E27FC236}">
                <a16:creationId xmlns:a16="http://schemas.microsoft.com/office/drawing/2014/main" xmlns="" id="{7E3AEAA6-1EEF-4DAC-B7A7-1112CDE95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8403" y="2915660"/>
            <a:ext cx="2875193" cy="30428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n para polinomio grado 3">
            <a:extLst>
              <a:ext uri="{FF2B5EF4-FFF2-40B4-BE49-F238E27FC236}">
                <a16:creationId xmlns:a16="http://schemas.microsoft.com/office/drawing/2014/main" xmlns="" id="{97A71993-E1CB-4356-B472-D87DF0030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339" y="2076167"/>
            <a:ext cx="3435927" cy="457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7389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Resolviendo los mínimos cuadrados</a:t>
            </a:r>
          </a:p>
        </p:txBody>
      </p:sp>
      <p:pic>
        <p:nvPicPr>
          <p:cNvPr id="3" name="Imagen 2"/>
          <p:cNvPicPr>
            <a:picLocks noChangeAspect="1"/>
          </p:cNvPicPr>
          <p:nvPr/>
        </p:nvPicPr>
        <p:blipFill rotWithShape="1">
          <a:blip r:embed="rId3"/>
          <a:srcRect t="22805" r="32936" b="45597"/>
          <a:stretch/>
        </p:blipFill>
        <p:spPr>
          <a:xfrm>
            <a:off x="414185" y="2353469"/>
            <a:ext cx="6062815" cy="1325563"/>
          </a:xfrm>
          <a:prstGeom prst="rect">
            <a:avLst/>
          </a:prstGeom>
        </p:spPr>
      </p:pic>
      <p:pic>
        <p:nvPicPr>
          <p:cNvPr id="4" name="Imagen 3"/>
          <p:cNvPicPr>
            <a:picLocks noChangeAspect="1"/>
          </p:cNvPicPr>
          <p:nvPr/>
        </p:nvPicPr>
        <p:blipFill>
          <a:blip r:embed="rId4"/>
          <a:stretch>
            <a:fillRect/>
          </a:stretch>
        </p:blipFill>
        <p:spPr>
          <a:xfrm>
            <a:off x="6477000" y="1391675"/>
            <a:ext cx="5715000" cy="3498980"/>
          </a:xfrm>
          <a:prstGeom prst="rect">
            <a:avLst/>
          </a:prstGeom>
        </p:spPr>
      </p:pic>
      <p:sp>
        <p:nvSpPr>
          <p:cNvPr id="5" name="CuadroTexto 4">
            <a:extLst>
              <a:ext uri="{FF2B5EF4-FFF2-40B4-BE49-F238E27FC236}">
                <a16:creationId xmlns:a16="http://schemas.microsoft.com/office/drawing/2014/main" xmlns="" id="{226AD1CD-CF8D-4EDF-94E1-7ACEAC28F91B}"/>
              </a:ext>
            </a:extLst>
          </p:cNvPr>
          <p:cNvSpPr txBox="1"/>
          <p:nvPr/>
        </p:nvSpPr>
        <p:spPr>
          <a:xfrm>
            <a:off x="235527" y="1690688"/>
            <a:ext cx="5110694" cy="369332"/>
          </a:xfrm>
          <a:prstGeom prst="rect">
            <a:avLst/>
          </a:prstGeom>
          <a:noFill/>
        </p:spPr>
        <p:txBody>
          <a:bodyPr wrap="none" rtlCol="0">
            <a:spAutoFit/>
          </a:bodyPr>
          <a:lstStyle/>
          <a:p>
            <a:r>
              <a:rPr lang="es-MX" dirty="0"/>
              <a:t>Queremos hallar una recta (y=</a:t>
            </a:r>
            <a:r>
              <a:rPr lang="es-MX" dirty="0" err="1"/>
              <a:t>ax+b</a:t>
            </a:r>
            <a:r>
              <a:rPr lang="es-MX" dirty="0"/>
              <a:t>) que ajuste bien!</a:t>
            </a:r>
          </a:p>
        </p:txBody>
      </p:sp>
      <p:sp>
        <p:nvSpPr>
          <p:cNvPr id="6" name="Rectángulo 5">
            <a:extLst>
              <a:ext uri="{FF2B5EF4-FFF2-40B4-BE49-F238E27FC236}">
                <a16:creationId xmlns:a16="http://schemas.microsoft.com/office/drawing/2014/main" xmlns="" id="{07F96672-906C-4411-96F7-7A86447AAD4D}"/>
              </a:ext>
            </a:extLst>
          </p:cNvPr>
          <p:cNvSpPr/>
          <p:nvPr/>
        </p:nvSpPr>
        <p:spPr>
          <a:xfrm>
            <a:off x="3661810" y="5682825"/>
            <a:ext cx="4868385"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Regresión Lineal</a:t>
            </a:r>
          </a:p>
        </p:txBody>
      </p:sp>
    </p:spTree>
    <p:extLst>
      <p:ext uri="{BB962C8B-B14F-4D97-AF65-F5344CB8AC3E}">
        <p14:creationId xmlns:p14="http://schemas.microsoft.com/office/powerpoint/2010/main" val="18757715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F3D995-A01C-4411-A3BA-E7D6F415F03F}"/>
              </a:ext>
            </a:extLst>
          </p:cNvPr>
          <p:cNvSpPr>
            <a:spLocks noGrp="1"/>
          </p:cNvSpPr>
          <p:nvPr>
            <p:ph type="title"/>
          </p:nvPr>
        </p:nvSpPr>
        <p:spPr/>
        <p:txBody>
          <a:bodyPr/>
          <a:lstStyle/>
          <a:p>
            <a:endParaRPr lang="es-MX"/>
          </a:p>
        </p:txBody>
      </p:sp>
      <p:pic>
        <p:nvPicPr>
          <p:cNvPr id="3" name="Imagen 2">
            <a:extLst>
              <a:ext uri="{FF2B5EF4-FFF2-40B4-BE49-F238E27FC236}">
                <a16:creationId xmlns:a16="http://schemas.microsoft.com/office/drawing/2014/main" xmlns="" id="{00E29469-EBE8-471F-8E80-E8B5B999EC61}"/>
              </a:ext>
            </a:extLst>
          </p:cNvPr>
          <p:cNvPicPr>
            <a:picLocks noChangeAspect="1"/>
          </p:cNvPicPr>
          <p:nvPr/>
        </p:nvPicPr>
        <p:blipFill>
          <a:blip r:embed="rId2"/>
          <a:stretch>
            <a:fillRect/>
          </a:stretch>
        </p:blipFill>
        <p:spPr>
          <a:xfrm>
            <a:off x="1557337" y="366712"/>
            <a:ext cx="9077325" cy="6124575"/>
          </a:xfrm>
          <a:prstGeom prst="rect">
            <a:avLst/>
          </a:prstGeom>
        </p:spPr>
      </p:pic>
    </p:spTree>
    <p:extLst>
      <p:ext uri="{BB962C8B-B14F-4D97-AF65-F5344CB8AC3E}">
        <p14:creationId xmlns:p14="http://schemas.microsoft.com/office/powerpoint/2010/main" val="2338123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A5D9A45-C05E-464B-9299-3C3A00487ABB}"/>
              </a:ext>
            </a:extLst>
          </p:cNvPr>
          <p:cNvSpPr>
            <a:spLocks noGrp="1"/>
          </p:cNvSpPr>
          <p:nvPr>
            <p:ph type="title"/>
          </p:nvPr>
        </p:nvSpPr>
        <p:spPr/>
        <p:txBody>
          <a:bodyPr/>
          <a:lstStyle/>
          <a:p>
            <a:r>
              <a:rPr lang="es-MX" dirty="0"/>
              <a:t>Regresión Lineal - Intuición</a:t>
            </a:r>
          </a:p>
        </p:txBody>
      </p:sp>
      <p:pic>
        <p:nvPicPr>
          <p:cNvPr id="3" name="Imagen 2">
            <a:extLst>
              <a:ext uri="{FF2B5EF4-FFF2-40B4-BE49-F238E27FC236}">
                <a16:creationId xmlns:a16="http://schemas.microsoft.com/office/drawing/2014/main" xmlns="" id="{71CA51E8-429A-4C62-8D5B-F7CEE1B1F533}"/>
              </a:ext>
            </a:extLst>
          </p:cNvPr>
          <p:cNvPicPr>
            <a:picLocks noChangeAspect="1"/>
          </p:cNvPicPr>
          <p:nvPr/>
        </p:nvPicPr>
        <p:blipFill>
          <a:blip r:embed="rId2"/>
          <a:stretch>
            <a:fillRect/>
          </a:stretch>
        </p:blipFill>
        <p:spPr>
          <a:xfrm>
            <a:off x="3323654" y="1787655"/>
            <a:ext cx="8684716" cy="4951347"/>
          </a:xfrm>
          <a:prstGeom prst="rect">
            <a:avLst/>
          </a:prstGeom>
        </p:spPr>
      </p:pic>
      <p:pic>
        <p:nvPicPr>
          <p:cNvPr id="4" name="Imagen 3">
            <a:extLst>
              <a:ext uri="{FF2B5EF4-FFF2-40B4-BE49-F238E27FC236}">
                <a16:creationId xmlns:a16="http://schemas.microsoft.com/office/drawing/2014/main" xmlns="" id="{801E155C-9F67-4A89-B5ED-E7C9FC063720}"/>
              </a:ext>
            </a:extLst>
          </p:cNvPr>
          <p:cNvPicPr>
            <a:picLocks noChangeAspect="1"/>
          </p:cNvPicPr>
          <p:nvPr/>
        </p:nvPicPr>
        <p:blipFill>
          <a:blip r:embed="rId3"/>
          <a:stretch>
            <a:fillRect/>
          </a:stretch>
        </p:blipFill>
        <p:spPr>
          <a:xfrm>
            <a:off x="388308" y="2150909"/>
            <a:ext cx="2575102" cy="4179023"/>
          </a:xfrm>
          <a:prstGeom prst="rect">
            <a:avLst/>
          </a:prstGeom>
        </p:spPr>
      </p:pic>
    </p:spTree>
    <p:extLst>
      <p:ext uri="{BB962C8B-B14F-4D97-AF65-F5344CB8AC3E}">
        <p14:creationId xmlns:p14="http://schemas.microsoft.com/office/powerpoint/2010/main" val="26314438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7600509-8084-4BA4-B9A1-BF38F1C01776}"/>
              </a:ext>
            </a:extLst>
          </p:cNvPr>
          <p:cNvSpPr>
            <a:spLocks noGrp="1"/>
          </p:cNvSpPr>
          <p:nvPr>
            <p:ph type="title"/>
          </p:nvPr>
        </p:nvSpPr>
        <p:spPr/>
        <p:txBody>
          <a:bodyPr/>
          <a:lstStyle/>
          <a:p>
            <a:r>
              <a:rPr lang="es-MX" dirty="0"/>
              <a:t>¡OJO!</a:t>
            </a:r>
          </a:p>
        </p:txBody>
      </p:sp>
      <p:pic>
        <p:nvPicPr>
          <p:cNvPr id="3" name="Imagen 2">
            <a:extLst>
              <a:ext uri="{FF2B5EF4-FFF2-40B4-BE49-F238E27FC236}">
                <a16:creationId xmlns:a16="http://schemas.microsoft.com/office/drawing/2014/main" xmlns="" id="{B6E0C5C6-8404-4735-AF2E-B099E0C70542}"/>
              </a:ext>
            </a:extLst>
          </p:cNvPr>
          <p:cNvPicPr>
            <a:picLocks noChangeAspect="1"/>
          </p:cNvPicPr>
          <p:nvPr/>
        </p:nvPicPr>
        <p:blipFill>
          <a:blip r:embed="rId2"/>
          <a:stretch>
            <a:fillRect/>
          </a:stretch>
        </p:blipFill>
        <p:spPr>
          <a:xfrm>
            <a:off x="3186112" y="1690688"/>
            <a:ext cx="5819775" cy="4419600"/>
          </a:xfrm>
          <a:prstGeom prst="rect">
            <a:avLst/>
          </a:prstGeom>
        </p:spPr>
      </p:pic>
    </p:spTree>
    <p:extLst>
      <p:ext uri="{BB962C8B-B14F-4D97-AF65-F5344CB8AC3E}">
        <p14:creationId xmlns:p14="http://schemas.microsoft.com/office/powerpoint/2010/main" val="22395603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2C5D681-137D-4368-9FC4-829B4B47F03E}"/>
              </a:ext>
            </a:extLst>
          </p:cNvPr>
          <p:cNvSpPr>
            <a:spLocks noGrp="1"/>
          </p:cNvSpPr>
          <p:nvPr>
            <p:ph type="title"/>
          </p:nvPr>
        </p:nvSpPr>
        <p:spPr/>
        <p:txBody>
          <a:bodyPr/>
          <a:lstStyle/>
          <a:p>
            <a:r>
              <a:rPr lang="es-MX" dirty="0"/>
              <a:t>¡OJO!</a:t>
            </a:r>
          </a:p>
        </p:txBody>
      </p:sp>
      <p:pic>
        <p:nvPicPr>
          <p:cNvPr id="3" name="Imagen 2">
            <a:extLst>
              <a:ext uri="{FF2B5EF4-FFF2-40B4-BE49-F238E27FC236}">
                <a16:creationId xmlns:a16="http://schemas.microsoft.com/office/drawing/2014/main" xmlns="" id="{F1D40749-2854-4EF8-A6A8-74299F55D0A0}"/>
              </a:ext>
            </a:extLst>
          </p:cNvPr>
          <p:cNvPicPr>
            <a:picLocks noChangeAspect="1"/>
          </p:cNvPicPr>
          <p:nvPr/>
        </p:nvPicPr>
        <p:blipFill>
          <a:blip r:embed="rId2"/>
          <a:stretch>
            <a:fillRect/>
          </a:stretch>
        </p:blipFill>
        <p:spPr>
          <a:xfrm>
            <a:off x="2476500" y="1808018"/>
            <a:ext cx="7239000" cy="4572000"/>
          </a:xfrm>
          <a:prstGeom prst="rect">
            <a:avLst/>
          </a:prstGeom>
        </p:spPr>
      </p:pic>
    </p:spTree>
    <p:extLst>
      <p:ext uri="{BB962C8B-B14F-4D97-AF65-F5344CB8AC3E}">
        <p14:creationId xmlns:p14="http://schemas.microsoft.com/office/powerpoint/2010/main" val="20274789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¿y en la práctica? </a:t>
            </a:r>
            <a:r>
              <a:rPr lang="es-UY" dirty="0" err="1"/>
              <a:t>PolyFit</a:t>
            </a:r>
            <a:endParaRPr lang="es-UY" dirty="0"/>
          </a:p>
        </p:txBody>
      </p:sp>
      <p:sp>
        <p:nvSpPr>
          <p:cNvPr id="6" name="CuadroTexto 5">
            <a:extLst>
              <a:ext uri="{FF2B5EF4-FFF2-40B4-BE49-F238E27FC236}">
                <a16:creationId xmlns:a16="http://schemas.microsoft.com/office/drawing/2014/main" xmlns="" id="{55BA6E8F-AA1A-4A43-8536-2AA76C192455}"/>
              </a:ext>
            </a:extLst>
          </p:cNvPr>
          <p:cNvSpPr txBox="1"/>
          <p:nvPr/>
        </p:nvSpPr>
        <p:spPr>
          <a:xfrm>
            <a:off x="290945" y="1995055"/>
            <a:ext cx="9844811" cy="1754326"/>
          </a:xfrm>
          <a:prstGeom prst="rect">
            <a:avLst/>
          </a:prstGeom>
          <a:noFill/>
        </p:spPr>
        <p:txBody>
          <a:bodyPr wrap="none" rtlCol="0">
            <a:spAutoFit/>
          </a:bodyPr>
          <a:lstStyle/>
          <a:p>
            <a:r>
              <a:rPr lang="es-MX" dirty="0" err="1"/>
              <a:t>Polyfit</a:t>
            </a:r>
            <a:r>
              <a:rPr lang="es-MX" dirty="0"/>
              <a:t>(</a:t>
            </a:r>
            <a:r>
              <a:rPr lang="es-MX" dirty="0" err="1"/>
              <a:t>xObservados</a:t>
            </a:r>
            <a:r>
              <a:rPr lang="es-MX" dirty="0"/>
              <a:t>, </a:t>
            </a:r>
            <a:r>
              <a:rPr lang="es-MX" dirty="0" err="1"/>
              <a:t>yObservados</a:t>
            </a:r>
            <a:r>
              <a:rPr lang="es-MX" dirty="0"/>
              <a:t>, n)</a:t>
            </a:r>
          </a:p>
          <a:p>
            <a:endParaRPr lang="es-MX" dirty="0"/>
          </a:p>
          <a:p>
            <a:r>
              <a:rPr lang="es-MX" dirty="0"/>
              <a:t>Encuentra los coeficientes de un polinomio de grado n que tiene el mejor ajuste de mínimos cuadrados</a:t>
            </a:r>
          </a:p>
          <a:p>
            <a:endParaRPr lang="es-MX" dirty="0"/>
          </a:p>
          <a:p>
            <a:r>
              <a:rPr lang="es-MX" dirty="0"/>
              <a:t>n=1 =&gt; mejor línea =&gt; y=</a:t>
            </a:r>
            <a:r>
              <a:rPr lang="es-MX" dirty="0" err="1"/>
              <a:t>ax+b</a:t>
            </a:r>
            <a:endParaRPr lang="es-MX" dirty="0"/>
          </a:p>
          <a:p>
            <a:r>
              <a:rPr lang="es-MX" dirty="0"/>
              <a:t>n=2 =&gt; mejor parábola =&gt; y=ax^2+bx+c  </a:t>
            </a:r>
          </a:p>
        </p:txBody>
      </p:sp>
      <p:pic>
        <p:nvPicPr>
          <p:cNvPr id="7" name="Imagen 6">
            <a:extLst>
              <a:ext uri="{FF2B5EF4-FFF2-40B4-BE49-F238E27FC236}">
                <a16:creationId xmlns:a16="http://schemas.microsoft.com/office/drawing/2014/main" xmlns="" id="{47EB1149-5192-44EC-A376-74F4E3CF1E9C}"/>
              </a:ext>
            </a:extLst>
          </p:cNvPr>
          <p:cNvPicPr>
            <a:picLocks noChangeAspect="1"/>
          </p:cNvPicPr>
          <p:nvPr/>
        </p:nvPicPr>
        <p:blipFill>
          <a:blip r:embed="rId2"/>
          <a:stretch>
            <a:fillRect/>
          </a:stretch>
        </p:blipFill>
        <p:spPr>
          <a:xfrm>
            <a:off x="7065818" y="3228375"/>
            <a:ext cx="4287982" cy="3629625"/>
          </a:xfrm>
          <a:prstGeom prst="rect">
            <a:avLst/>
          </a:prstGeom>
        </p:spPr>
      </p:pic>
    </p:spTree>
    <p:extLst>
      <p:ext uri="{BB962C8B-B14F-4D97-AF65-F5344CB8AC3E}">
        <p14:creationId xmlns:p14="http://schemas.microsoft.com/office/powerpoint/2010/main" val="3026654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Probemos ahora con otro experimento</a:t>
            </a:r>
          </a:p>
        </p:txBody>
      </p:sp>
      <p:pic>
        <p:nvPicPr>
          <p:cNvPr id="4" name="Imagen 3">
            <a:extLst>
              <a:ext uri="{FF2B5EF4-FFF2-40B4-BE49-F238E27FC236}">
                <a16:creationId xmlns:a16="http://schemas.microsoft.com/office/drawing/2014/main" xmlns="" id="{167CAFFB-15CF-40A7-8E7C-4E73CF34974F}"/>
              </a:ext>
            </a:extLst>
          </p:cNvPr>
          <p:cNvPicPr>
            <a:picLocks noChangeAspect="1"/>
          </p:cNvPicPr>
          <p:nvPr/>
        </p:nvPicPr>
        <p:blipFill>
          <a:blip r:embed="rId2"/>
          <a:stretch>
            <a:fillRect/>
          </a:stretch>
        </p:blipFill>
        <p:spPr>
          <a:xfrm>
            <a:off x="2585920" y="1591107"/>
            <a:ext cx="7020160" cy="4685002"/>
          </a:xfrm>
          <a:prstGeom prst="rect">
            <a:avLst/>
          </a:prstGeom>
        </p:spPr>
      </p:pic>
    </p:spTree>
    <p:extLst>
      <p:ext uri="{BB962C8B-B14F-4D97-AF65-F5344CB8AC3E}">
        <p14:creationId xmlns:p14="http://schemas.microsoft.com/office/powerpoint/2010/main" val="1504060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Hagamos un modelo (recta)</a:t>
            </a:r>
          </a:p>
        </p:txBody>
      </p:sp>
      <p:pic>
        <p:nvPicPr>
          <p:cNvPr id="5" name="Imagen 4">
            <a:extLst>
              <a:ext uri="{FF2B5EF4-FFF2-40B4-BE49-F238E27FC236}">
                <a16:creationId xmlns:a16="http://schemas.microsoft.com/office/drawing/2014/main" xmlns="" id="{128404F8-B43D-4C0C-B769-6A69C0F78733}"/>
              </a:ext>
            </a:extLst>
          </p:cNvPr>
          <p:cNvPicPr>
            <a:picLocks noChangeAspect="1"/>
          </p:cNvPicPr>
          <p:nvPr/>
        </p:nvPicPr>
        <p:blipFill>
          <a:blip r:embed="rId3"/>
          <a:stretch>
            <a:fillRect/>
          </a:stretch>
        </p:blipFill>
        <p:spPr>
          <a:xfrm>
            <a:off x="2633467" y="1382423"/>
            <a:ext cx="6875518" cy="5475577"/>
          </a:xfrm>
          <a:prstGeom prst="rect">
            <a:avLst/>
          </a:prstGeom>
        </p:spPr>
      </p:pic>
    </p:spTree>
    <p:extLst>
      <p:ext uri="{BB962C8B-B14F-4D97-AF65-F5344CB8AC3E}">
        <p14:creationId xmlns:p14="http://schemas.microsoft.com/office/powerpoint/2010/main" val="41321936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Hagamos otro modelo (parábola)</a:t>
            </a:r>
          </a:p>
        </p:txBody>
      </p:sp>
      <p:pic>
        <p:nvPicPr>
          <p:cNvPr id="4" name="Imagen 3">
            <a:extLst>
              <a:ext uri="{FF2B5EF4-FFF2-40B4-BE49-F238E27FC236}">
                <a16:creationId xmlns:a16="http://schemas.microsoft.com/office/drawing/2014/main" xmlns="" id="{445D7C3A-4ADD-489B-AADE-93BBB6ABD362}"/>
              </a:ext>
            </a:extLst>
          </p:cNvPr>
          <p:cNvPicPr>
            <a:picLocks noChangeAspect="1"/>
          </p:cNvPicPr>
          <p:nvPr/>
        </p:nvPicPr>
        <p:blipFill>
          <a:blip r:embed="rId3"/>
          <a:stretch>
            <a:fillRect/>
          </a:stretch>
        </p:blipFill>
        <p:spPr>
          <a:xfrm>
            <a:off x="3710204" y="1651922"/>
            <a:ext cx="4771592" cy="5206078"/>
          </a:xfrm>
          <a:prstGeom prst="rect">
            <a:avLst/>
          </a:prstGeom>
        </p:spPr>
      </p:pic>
    </p:spTree>
    <p:extLst>
      <p:ext uri="{BB962C8B-B14F-4D97-AF65-F5344CB8AC3E}">
        <p14:creationId xmlns:p14="http://schemas.microsoft.com/office/powerpoint/2010/main" val="411760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C1E829FA-D8EF-415D-A6BE-0CF86CB654A4}"/>
              </a:ext>
            </a:extLst>
          </p:cNvPr>
          <p:cNvPicPr>
            <a:picLocks noChangeAspect="1"/>
          </p:cNvPicPr>
          <p:nvPr/>
        </p:nvPicPr>
        <p:blipFill>
          <a:blip r:embed="rId3"/>
          <a:stretch>
            <a:fillRect/>
          </a:stretch>
        </p:blipFill>
        <p:spPr>
          <a:xfrm>
            <a:off x="288099" y="2654311"/>
            <a:ext cx="5398718" cy="4203689"/>
          </a:xfrm>
          <a:prstGeom prst="rect">
            <a:avLst/>
          </a:prstGeom>
        </p:spPr>
      </p:pic>
      <p:sp>
        <p:nvSpPr>
          <p:cNvPr id="3" name="Rectángulo 2">
            <a:extLst>
              <a:ext uri="{FF2B5EF4-FFF2-40B4-BE49-F238E27FC236}">
                <a16:creationId xmlns:a16="http://schemas.microsoft.com/office/drawing/2014/main" xmlns="" id="{54000441-92EF-4F21-9CED-44DE91CD8772}"/>
              </a:ext>
            </a:extLst>
          </p:cNvPr>
          <p:cNvSpPr/>
          <p:nvPr/>
        </p:nvSpPr>
        <p:spPr>
          <a:xfrm>
            <a:off x="2536119" y="0"/>
            <a:ext cx="7046737" cy="2585323"/>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Modelos probabilísticos</a:t>
            </a:r>
          </a:p>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Eventos</a:t>
            </a:r>
          </a:p>
          <a:p>
            <a:pPr algn="ctr"/>
            <a:r>
              <a:rPr lang="es-ES" sz="5400" b="1" dirty="0">
                <a:ln w="6600">
                  <a:solidFill>
                    <a:schemeClr val="accent2"/>
                  </a:solidFill>
                  <a:prstDash val="solid"/>
                </a:ln>
                <a:solidFill>
                  <a:srgbClr val="FFFFFF"/>
                </a:solidFill>
                <a:effectLst>
                  <a:outerShdw dist="38100" dir="2700000" algn="tl" rotWithShape="0">
                    <a:schemeClr val="accent2"/>
                  </a:outerShdw>
                </a:effectLst>
              </a:rPr>
              <a:t>Diagramas de </a:t>
            </a:r>
            <a:r>
              <a:rPr lang="es-ES" sz="5400" b="1" dirty="0" err="1">
                <a:ln w="6600">
                  <a:solidFill>
                    <a:schemeClr val="accent2"/>
                  </a:solidFill>
                  <a:prstDash val="solid"/>
                </a:ln>
                <a:solidFill>
                  <a:srgbClr val="FFFFFF"/>
                </a:solidFill>
                <a:effectLst>
                  <a:outerShdw dist="38100" dir="2700000" algn="tl" rotWithShape="0">
                    <a:schemeClr val="accent2"/>
                  </a:outerShdw>
                </a:effectLst>
              </a:rPr>
              <a:t>Venn</a:t>
            </a:r>
            <a:endParaRPr lang="es-E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Imagen 3">
            <a:extLst>
              <a:ext uri="{FF2B5EF4-FFF2-40B4-BE49-F238E27FC236}">
                <a16:creationId xmlns:a16="http://schemas.microsoft.com/office/drawing/2014/main" xmlns="" id="{3B3CCC46-F2A2-4E9D-B11A-4FC5D78F9F6F}"/>
              </a:ext>
            </a:extLst>
          </p:cNvPr>
          <p:cNvPicPr>
            <a:picLocks noChangeAspect="1"/>
          </p:cNvPicPr>
          <p:nvPr/>
        </p:nvPicPr>
        <p:blipFill>
          <a:blip r:embed="rId4"/>
          <a:stretch>
            <a:fillRect/>
          </a:stretch>
        </p:blipFill>
        <p:spPr>
          <a:xfrm>
            <a:off x="6096000" y="3289304"/>
            <a:ext cx="4895850" cy="2933700"/>
          </a:xfrm>
          <a:prstGeom prst="rect">
            <a:avLst/>
          </a:prstGeom>
        </p:spPr>
      </p:pic>
    </p:spTree>
    <p:extLst>
      <p:ext uri="{BB962C8B-B14F-4D97-AF65-F5344CB8AC3E}">
        <p14:creationId xmlns:p14="http://schemas.microsoft.com/office/powerpoint/2010/main" val="13937286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Y si vemos el error de cada modelo?</a:t>
            </a:r>
          </a:p>
        </p:txBody>
      </p:sp>
      <p:pic>
        <p:nvPicPr>
          <p:cNvPr id="4" name="Imagen 3">
            <a:extLst>
              <a:ext uri="{FF2B5EF4-FFF2-40B4-BE49-F238E27FC236}">
                <a16:creationId xmlns:a16="http://schemas.microsoft.com/office/drawing/2014/main" xmlns="" id="{B27861CB-E2F7-4168-97D3-D8892B283B03}"/>
              </a:ext>
            </a:extLst>
          </p:cNvPr>
          <p:cNvPicPr>
            <a:picLocks noChangeAspect="1"/>
          </p:cNvPicPr>
          <p:nvPr/>
        </p:nvPicPr>
        <p:blipFill>
          <a:blip r:embed="rId3"/>
          <a:stretch>
            <a:fillRect/>
          </a:stretch>
        </p:blipFill>
        <p:spPr>
          <a:xfrm>
            <a:off x="262808" y="2667360"/>
            <a:ext cx="11666383" cy="1523279"/>
          </a:xfrm>
          <a:prstGeom prst="rect">
            <a:avLst/>
          </a:prstGeom>
        </p:spPr>
      </p:pic>
    </p:spTree>
    <p:extLst>
      <p:ext uri="{BB962C8B-B14F-4D97-AF65-F5344CB8AC3E}">
        <p14:creationId xmlns:p14="http://schemas.microsoft.com/office/powerpoint/2010/main" val="9071843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Error 1146 es mucho o poco?</a:t>
            </a:r>
          </a:p>
        </p:txBody>
      </p:sp>
      <p:pic>
        <p:nvPicPr>
          <p:cNvPr id="4" name="Imagen 3">
            <a:extLst>
              <a:ext uri="{FF2B5EF4-FFF2-40B4-BE49-F238E27FC236}">
                <a16:creationId xmlns:a16="http://schemas.microsoft.com/office/drawing/2014/main" xmlns="" id="{0B386DCC-B945-4D20-885D-8BB42AE0DC4E}"/>
              </a:ext>
            </a:extLst>
          </p:cNvPr>
          <p:cNvPicPr>
            <a:picLocks noChangeAspect="1"/>
          </p:cNvPicPr>
          <p:nvPr/>
        </p:nvPicPr>
        <p:blipFill>
          <a:blip r:embed="rId3"/>
          <a:stretch>
            <a:fillRect/>
          </a:stretch>
        </p:blipFill>
        <p:spPr>
          <a:xfrm>
            <a:off x="262808" y="1545141"/>
            <a:ext cx="11666383" cy="1523279"/>
          </a:xfrm>
          <a:prstGeom prst="rect">
            <a:avLst/>
          </a:prstGeom>
        </p:spPr>
      </p:pic>
      <p:pic>
        <p:nvPicPr>
          <p:cNvPr id="5" name="Imagen 4">
            <a:extLst>
              <a:ext uri="{FF2B5EF4-FFF2-40B4-BE49-F238E27FC236}">
                <a16:creationId xmlns:a16="http://schemas.microsoft.com/office/drawing/2014/main" xmlns="" id="{BF63183E-85CA-4B0A-9886-A599F83A9B1A}"/>
              </a:ext>
            </a:extLst>
          </p:cNvPr>
          <p:cNvPicPr>
            <a:picLocks noChangeAspect="1"/>
          </p:cNvPicPr>
          <p:nvPr/>
        </p:nvPicPr>
        <p:blipFill rotWithShape="1">
          <a:blip r:embed="rId4"/>
          <a:srcRect t="22805" r="32936" b="45597"/>
          <a:stretch/>
        </p:blipFill>
        <p:spPr>
          <a:xfrm>
            <a:off x="0" y="3272346"/>
            <a:ext cx="4464408" cy="976090"/>
          </a:xfrm>
          <a:prstGeom prst="rect">
            <a:avLst/>
          </a:prstGeom>
        </p:spPr>
      </p:pic>
      <p:sp>
        <p:nvSpPr>
          <p:cNvPr id="6" name="Rectángulo 5">
            <a:extLst>
              <a:ext uri="{FF2B5EF4-FFF2-40B4-BE49-F238E27FC236}">
                <a16:creationId xmlns:a16="http://schemas.microsoft.com/office/drawing/2014/main" xmlns="" id="{87C11E5D-AF51-4070-BA86-2EAC726E3B35}"/>
              </a:ext>
            </a:extLst>
          </p:cNvPr>
          <p:cNvSpPr/>
          <p:nvPr/>
        </p:nvSpPr>
        <p:spPr>
          <a:xfrm>
            <a:off x="1473324" y="4103401"/>
            <a:ext cx="9245351" cy="923330"/>
          </a:xfrm>
          <a:prstGeom prst="rect">
            <a:avLst/>
          </a:prstGeom>
          <a:noFill/>
        </p:spPr>
        <p:txBody>
          <a:bodyPr wrap="none" lIns="91440" tIns="45720" rIns="91440" bIns="45720">
            <a:spAutoFit/>
          </a:bodyPr>
          <a:lstStyle/>
          <a:p>
            <a:pPr algn="ctr"/>
            <a:r>
              <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Coeficiente de Determinación R</a:t>
            </a:r>
          </a:p>
        </p:txBody>
      </p:sp>
      <p:sp>
        <p:nvSpPr>
          <p:cNvPr id="7" name="Rectángulo 6">
            <a:extLst>
              <a:ext uri="{FF2B5EF4-FFF2-40B4-BE49-F238E27FC236}">
                <a16:creationId xmlns:a16="http://schemas.microsoft.com/office/drawing/2014/main" xmlns="" id="{63025AD7-88AB-4066-84ED-469760434871}"/>
              </a:ext>
            </a:extLst>
          </p:cNvPr>
          <p:cNvSpPr/>
          <p:nvPr/>
        </p:nvSpPr>
        <p:spPr>
          <a:xfrm>
            <a:off x="10542796" y="3964858"/>
            <a:ext cx="444352" cy="707886"/>
          </a:xfrm>
          <a:prstGeom prst="rect">
            <a:avLst/>
          </a:prstGeom>
          <a:noFill/>
        </p:spPr>
        <p:txBody>
          <a:bodyPr wrap="none" lIns="91440" tIns="45720" rIns="91440" bIns="45720">
            <a:spAutoFit/>
          </a:bodyPr>
          <a:lstStyle/>
          <a:p>
            <a:pPr algn="ctr"/>
            <a:r>
              <a:rPr lang="es-E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endParaRPr lang="es-E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8" name="Imagen 7">
            <a:extLst>
              <a:ext uri="{FF2B5EF4-FFF2-40B4-BE49-F238E27FC236}">
                <a16:creationId xmlns:a16="http://schemas.microsoft.com/office/drawing/2014/main" xmlns="" id="{56A2CA3A-A6CC-4784-934C-6B985435C961}"/>
              </a:ext>
            </a:extLst>
          </p:cNvPr>
          <p:cNvPicPr>
            <a:picLocks noChangeAspect="1"/>
          </p:cNvPicPr>
          <p:nvPr/>
        </p:nvPicPr>
        <p:blipFill>
          <a:blip r:embed="rId5"/>
          <a:stretch>
            <a:fillRect/>
          </a:stretch>
        </p:blipFill>
        <p:spPr>
          <a:xfrm>
            <a:off x="6095999" y="5475924"/>
            <a:ext cx="3590925" cy="1171575"/>
          </a:xfrm>
          <a:prstGeom prst="rect">
            <a:avLst/>
          </a:prstGeom>
        </p:spPr>
      </p:pic>
    </p:spTree>
    <p:extLst>
      <p:ext uri="{BB962C8B-B14F-4D97-AF65-F5344CB8AC3E}">
        <p14:creationId xmlns:p14="http://schemas.microsoft.com/office/powerpoint/2010/main" val="7923636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Coeficiente de Determinación (código)</a:t>
            </a:r>
          </a:p>
        </p:txBody>
      </p:sp>
      <p:pic>
        <p:nvPicPr>
          <p:cNvPr id="4" name="Imagen 3">
            <a:extLst>
              <a:ext uri="{FF2B5EF4-FFF2-40B4-BE49-F238E27FC236}">
                <a16:creationId xmlns:a16="http://schemas.microsoft.com/office/drawing/2014/main" xmlns="" id="{8BA4AC2E-69A8-40E8-B512-195955086395}"/>
              </a:ext>
            </a:extLst>
          </p:cNvPr>
          <p:cNvPicPr>
            <a:picLocks noChangeAspect="1"/>
          </p:cNvPicPr>
          <p:nvPr/>
        </p:nvPicPr>
        <p:blipFill>
          <a:blip r:embed="rId3"/>
          <a:stretch>
            <a:fillRect/>
          </a:stretch>
        </p:blipFill>
        <p:spPr>
          <a:xfrm>
            <a:off x="838200" y="2642322"/>
            <a:ext cx="10332237" cy="3065752"/>
          </a:xfrm>
          <a:prstGeom prst="rect">
            <a:avLst/>
          </a:prstGeom>
        </p:spPr>
      </p:pic>
    </p:spTree>
    <p:extLst>
      <p:ext uri="{BB962C8B-B14F-4D97-AF65-F5344CB8AC3E}">
        <p14:creationId xmlns:p14="http://schemas.microsoft.com/office/powerpoint/2010/main" val="5118583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Probemos con polinomios de mayor grado!</a:t>
            </a:r>
          </a:p>
        </p:txBody>
      </p:sp>
      <p:pic>
        <p:nvPicPr>
          <p:cNvPr id="4" name="Imagen 3">
            <a:extLst>
              <a:ext uri="{FF2B5EF4-FFF2-40B4-BE49-F238E27FC236}">
                <a16:creationId xmlns:a16="http://schemas.microsoft.com/office/drawing/2014/main" xmlns="" id="{FD6A8C34-EFF8-4E85-B781-010A0FC5E018}"/>
              </a:ext>
            </a:extLst>
          </p:cNvPr>
          <p:cNvPicPr>
            <a:picLocks noChangeAspect="1"/>
          </p:cNvPicPr>
          <p:nvPr/>
        </p:nvPicPr>
        <p:blipFill>
          <a:blip r:embed="rId3"/>
          <a:stretch>
            <a:fillRect/>
          </a:stretch>
        </p:blipFill>
        <p:spPr>
          <a:xfrm>
            <a:off x="2778485" y="1394373"/>
            <a:ext cx="6635029" cy="5463627"/>
          </a:xfrm>
          <a:prstGeom prst="rect">
            <a:avLst/>
          </a:prstGeom>
        </p:spPr>
      </p:pic>
    </p:spTree>
    <p:extLst>
      <p:ext uri="{BB962C8B-B14F-4D97-AF65-F5344CB8AC3E}">
        <p14:creationId xmlns:p14="http://schemas.microsoft.com/office/powerpoint/2010/main" val="5409941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UY"/>
          </a:p>
        </p:txBody>
      </p:sp>
      <p:pic>
        <p:nvPicPr>
          <p:cNvPr id="4" name="Imagen 3">
            <a:extLst>
              <a:ext uri="{FF2B5EF4-FFF2-40B4-BE49-F238E27FC236}">
                <a16:creationId xmlns:a16="http://schemas.microsoft.com/office/drawing/2014/main" xmlns="" id="{12798880-D290-4ABF-999B-616AC14D82CC}"/>
              </a:ext>
            </a:extLst>
          </p:cNvPr>
          <p:cNvPicPr>
            <a:picLocks noChangeAspect="1"/>
          </p:cNvPicPr>
          <p:nvPr/>
        </p:nvPicPr>
        <p:blipFill>
          <a:blip r:embed="rId3"/>
          <a:stretch>
            <a:fillRect/>
          </a:stretch>
        </p:blipFill>
        <p:spPr>
          <a:xfrm>
            <a:off x="0" y="1866900"/>
            <a:ext cx="3381375" cy="3124200"/>
          </a:xfrm>
          <a:prstGeom prst="rect">
            <a:avLst/>
          </a:prstGeom>
        </p:spPr>
      </p:pic>
      <p:pic>
        <p:nvPicPr>
          <p:cNvPr id="5" name="Imagen 4">
            <a:extLst>
              <a:ext uri="{FF2B5EF4-FFF2-40B4-BE49-F238E27FC236}">
                <a16:creationId xmlns:a16="http://schemas.microsoft.com/office/drawing/2014/main" xmlns="" id="{E748F501-4DB3-485B-8C95-D727A7684933}"/>
              </a:ext>
            </a:extLst>
          </p:cNvPr>
          <p:cNvPicPr>
            <a:picLocks noChangeAspect="1"/>
          </p:cNvPicPr>
          <p:nvPr/>
        </p:nvPicPr>
        <p:blipFill>
          <a:blip r:embed="rId4"/>
          <a:stretch>
            <a:fillRect/>
          </a:stretch>
        </p:blipFill>
        <p:spPr>
          <a:xfrm>
            <a:off x="4009117" y="1866900"/>
            <a:ext cx="7731312" cy="4991100"/>
          </a:xfrm>
          <a:prstGeom prst="rect">
            <a:avLst/>
          </a:prstGeom>
        </p:spPr>
      </p:pic>
    </p:spTree>
    <p:extLst>
      <p:ext uri="{BB962C8B-B14F-4D97-AF65-F5344CB8AC3E}">
        <p14:creationId xmlns:p14="http://schemas.microsoft.com/office/powerpoint/2010/main" val="31459491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¿De dónde salen los datos?</a:t>
            </a:r>
          </a:p>
        </p:txBody>
      </p:sp>
      <p:pic>
        <p:nvPicPr>
          <p:cNvPr id="4" name="Imagen 3">
            <a:extLst>
              <a:ext uri="{FF2B5EF4-FFF2-40B4-BE49-F238E27FC236}">
                <a16:creationId xmlns:a16="http://schemas.microsoft.com/office/drawing/2014/main" xmlns="" id="{3F1602B1-26D9-4532-BC6B-03210ADB154E}"/>
              </a:ext>
            </a:extLst>
          </p:cNvPr>
          <p:cNvPicPr>
            <a:picLocks noChangeAspect="1"/>
          </p:cNvPicPr>
          <p:nvPr/>
        </p:nvPicPr>
        <p:blipFill>
          <a:blip r:embed="rId3"/>
          <a:stretch>
            <a:fillRect/>
          </a:stretch>
        </p:blipFill>
        <p:spPr>
          <a:xfrm>
            <a:off x="1730474" y="1495425"/>
            <a:ext cx="8731051" cy="5182466"/>
          </a:xfrm>
          <a:prstGeom prst="rect">
            <a:avLst/>
          </a:prstGeom>
        </p:spPr>
      </p:pic>
    </p:spTree>
    <p:extLst>
      <p:ext uri="{BB962C8B-B14F-4D97-AF65-F5344CB8AC3E}">
        <p14:creationId xmlns:p14="http://schemas.microsoft.com/office/powerpoint/2010/main" val="8736110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Y si hacemos un 2do </a:t>
            </a:r>
            <a:r>
              <a:rPr lang="es-UY" dirty="0" err="1"/>
              <a:t>dataset</a:t>
            </a:r>
            <a:r>
              <a:rPr lang="es-UY" dirty="0"/>
              <a:t>?</a:t>
            </a:r>
          </a:p>
        </p:txBody>
      </p:sp>
      <p:pic>
        <p:nvPicPr>
          <p:cNvPr id="6" name="Imagen 5">
            <a:extLst>
              <a:ext uri="{FF2B5EF4-FFF2-40B4-BE49-F238E27FC236}">
                <a16:creationId xmlns:a16="http://schemas.microsoft.com/office/drawing/2014/main" xmlns="" id="{1A2F9067-6EE2-4E16-B460-0DA6DCD2100E}"/>
              </a:ext>
            </a:extLst>
          </p:cNvPr>
          <p:cNvPicPr>
            <a:picLocks noChangeAspect="1"/>
          </p:cNvPicPr>
          <p:nvPr/>
        </p:nvPicPr>
        <p:blipFill>
          <a:blip r:embed="rId3"/>
          <a:stretch>
            <a:fillRect/>
          </a:stretch>
        </p:blipFill>
        <p:spPr>
          <a:xfrm>
            <a:off x="6974032" y="2591377"/>
            <a:ext cx="4533900" cy="3048000"/>
          </a:xfrm>
          <a:prstGeom prst="rect">
            <a:avLst/>
          </a:prstGeom>
        </p:spPr>
      </p:pic>
      <p:pic>
        <p:nvPicPr>
          <p:cNvPr id="7" name="Imagen 6">
            <a:extLst>
              <a:ext uri="{FF2B5EF4-FFF2-40B4-BE49-F238E27FC236}">
                <a16:creationId xmlns:a16="http://schemas.microsoft.com/office/drawing/2014/main" xmlns="" id="{DBD5D4BD-B81C-4CF0-BA02-E5E2BCBA6791}"/>
              </a:ext>
            </a:extLst>
          </p:cNvPr>
          <p:cNvPicPr>
            <a:picLocks noChangeAspect="1"/>
          </p:cNvPicPr>
          <p:nvPr/>
        </p:nvPicPr>
        <p:blipFill>
          <a:blip r:embed="rId4"/>
          <a:stretch>
            <a:fillRect/>
          </a:stretch>
        </p:blipFill>
        <p:spPr>
          <a:xfrm>
            <a:off x="2406809" y="2597727"/>
            <a:ext cx="4567223" cy="3048000"/>
          </a:xfrm>
          <a:prstGeom prst="rect">
            <a:avLst/>
          </a:prstGeom>
        </p:spPr>
      </p:pic>
    </p:spTree>
    <p:extLst>
      <p:ext uri="{BB962C8B-B14F-4D97-AF65-F5344CB8AC3E}">
        <p14:creationId xmlns:p14="http://schemas.microsoft.com/office/powerpoint/2010/main" val="3448247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41401EE-A55B-4A77-87EE-CF2335AE9E07}"/>
              </a:ext>
            </a:extLst>
          </p:cNvPr>
          <p:cNvSpPr>
            <a:spLocks noGrp="1"/>
          </p:cNvSpPr>
          <p:nvPr>
            <p:ph type="title"/>
          </p:nvPr>
        </p:nvSpPr>
        <p:spPr/>
        <p:txBody>
          <a:bodyPr/>
          <a:lstStyle/>
          <a:p>
            <a:r>
              <a:rPr lang="es-MX" dirty="0"/>
              <a:t>Si validamos nuestro modelo (16) con el nuevo?</a:t>
            </a:r>
          </a:p>
        </p:txBody>
      </p:sp>
      <p:pic>
        <p:nvPicPr>
          <p:cNvPr id="4" name="Imagen 3">
            <a:extLst>
              <a:ext uri="{FF2B5EF4-FFF2-40B4-BE49-F238E27FC236}">
                <a16:creationId xmlns:a16="http://schemas.microsoft.com/office/drawing/2014/main" xmlns="" id="{D5020D33-DF93-4D29-898D-AADAE3FFAD99}"/>
              </a:ext>
            </a:extLst>
          </p:cNvPr>
          <p:cNvPicPr>
            <a:picLocks noChangeAspect="1"/>
          </p:cNvPicPr>
          <p:nvPr/>
        </p:nvPicPr>
        <p:blipFill>
          <a:blip r:embed="rId2"/>
          <a:stretch>
            <a:fillRect/>
          </a:stretch>
        </p:blipFill>
        <p:spPr>
          <a:xfrm>
            <a:off x="6128232" y="1732253"/>
            <a:ext cx="6063768" cy="3683000"/>
          </a:xfrm>
          <a:prstGeom prst="rect">
            <a:avLst/>
          </a:prstGeom>
        </p:spPr>
      </p:pic>
      <p:pic>
        <p:nvPicPr>
          <p:cNvPr id="5" name="Imagen 4">
            <a:extLst>
              <a:ext uri="{FF2B5EF4-FFF2-40B4-BE49-F238E27FC236}">
                <a16:creationId xmlns:a16="http://schemas.microsoft.com/office/drawing/2014/main" xmlns="" id="{7D279DAF-0DE0-446E-9D60-7C64609FFA40}"/>
              </a:ext>
            </a:extLst>
          </p:cNvPr>
          <p:cNvPicPr>
            <a:picLocks noChangeAspect="1"/>
          </p:cNvPicPr>
          <p:nvPr/>
        </p:nvPicPr>
        <p:blipFill>
          <a:blip r:embed="rId3"/>
          <a:stretch>
            <a:fillRect/>
          </a:stretch>
        </p:blipFill>
        <p:spPr>
          <a:xfrm>
            <a:off x="13855" y="1690688"/>
            <a:ext cx="6094242" cy="3934257"/>
          </a:xfrm>
          <a:prstGeom prst="rect">
            <a:avLst/>
          </a:prstGeom>
        </p:spPr>
      </p:pic>
    </p:spTree>
    <p:extLst>
      <p:ext uri="{BB962C8B-B14F-4D97-AF65-F5344CB8AC3E}">
        <p14:creationId xmlns:p14="http://schemas.microsoft.com/office/powerpoint/2010/main" val="8811881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D0DBE50-7F24-4541-92EB-603E81CBC5B9}"/>
              </a:ext>
            </a:extLst>
          </p:cNvPr>
          <p:cNvSpPr>
            <a:spLocks noGrp="1"/>
          </p:cNvSpPr>
          <p:nvPr>
            <p:ph type="title"/>
          </p:nvPr>
        </p:nvSpPr>
        <p:spPr/>
        <p:txBody>
          <a:bodyPr/>
          <a:lstStyle/>
          <a:p>
            <a:r>
              <a:rPr lang="es-MX" dirty="0"/>
              <a:t>Si validamos nuestro modelo (2) con el nuevo?</a:t>
            </a:r>
          </a:p>
        </p:txBody>
      </p:sp>
      <p:pic>
        <p:nvPicPr>
          <p:cNvPr id="3" name="Imagen 2">
            <a:extLst>
              <a:ext uri="{FF2B5EF4-FFF2-40B4-BE49-F238E27FC236}">
                <a16:creationId xmlns:a16="http://schemas.microsoft.com/office/drawing/2014/main" xmlns="" id="{CDB7453C-D9BB-4DAD-8B68-C17B6162C2D6}"/>
              </a:ext>
            </a:extLst>
          </p:cNvPr>
          <p:cNvPicPr>
            <a:picLocks noChangeAspect="1"/>
          </p:cNvPicPr>
          <p:nvPr/>
        </p:nvPicPr>
        <p:blipFill>
          <a:blip r:embed="rId2"/>
          <a:stretch>
            <a:fillRect/>
          </a:stretch>
        </p:blipFill>
        <p:spPr>
          <a:xfrm>
            <a:off x="6096000" y="2330514"/>
            <a:ext cx="6095999" cy="3722623"/>
          </a:xfrm>
          <a:prstGeom prst="rect">
            <a:avLst/>
          </a:prstGeom>
        </p:spPr>
      </p:pic>
      <p:pic>
        <p:nvPicPr>
          <p:cNvPr id="4" name="Imagen 3">
            <a:extLst>
              <a:ext uri="{FF2B5EF4-FFF2-40B4-BE49-F238E27FC236}">
                <a16:creationId xmlns:a16="http://schemas.microsoft.com/office/drawing/2014/main" xmlns="" id="{13E6AD78-2A2E-4137-83F7-E6D881640CE4}"/>
              </a:ext>
            </a:extLst>
          </p:cNvPr>
          <p:cNvPicPr>
            <a:picLocks noChangeAspect="1"/>
          </p:cNvPicPr>
          <p:nvPr/>
        </p:nvPicPr>
        <p:blipFill rotWithShape="1">
          <a:blip r:embed="rId3"/>
          <a:srcRect t="41148"/>
          <a:stretch/>
        </p:blipFill>
        <p:spPr>
          <a:xfrm>
            <a:off x="1324408" y="3428999"/>
            <a:ext cx="4771592" cy="3063875"/>
          </a:xfrm>
          <a:prstGeom prst="rect">
            <a:avLst/>
          </a:prstGeom>
        </p:spPr>
      </p:pic>
      <p:pic>
        <p:nvPicPr>
          <p:cNvPr id="5" name="Imagen 4">
            <a:extLst>
              <a:ext uri="{FF2B5EF4-FFF2-40B4-BE49-F238E27FC236}">
                <a16:creationId xmlns:a16="http://schemas.microsoft.com/office/drawing/2014/main" xmlns="" id="{F3384AFD-5807-4FA9-892C-C959D9ED34A5}"/>
              </a:ext>
            </a:extLst>
          </p:cNvPr>
          <p:cNvPicPr>
            <a:picLocks noChangeAspect="1"/>
          </p:cNvPicPr>
          <p:nvPr/>
        </p:nvPicPr>
        <p:blipFill rotWithShape="1">
          <a:blip r:embed="rId4"/>
          <a:srcRect l="15026" t="85324" r="33964" b="10957"/>
          <a:stretch/>
        </p:blipFill>
        <p:spPr>
          <a:xfrm>
            <a:off x="2592604" y="3136900"/>
            <a:ext cx="3384551" cy="203200"/>
          </a:xfrm>
          <a:prstGeom prst="rect">
            <a:avLst/>
          </a:prstGeom>
        </p:spPr>
      </p:pic>
    </p:spTree>
    <p:extLst>
      <p:ext uri="{BB962C8B-B14F-4D97-AF65-F5344CB8AC3E}">
        <p14:creationId xmlns:p14="http://schemas.microsoft.com/office/powerpoint/2010/main" val="1762580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Error de entrenamiento</a:t>
            </a:r>
          </a:p>
        </p:txBody>
      </p:sp>
      <p:pic>
        <p:nvPicPr>
          <p:cNvPr id="1026" name="Picture 2" descr="Resultado de imagen para gym  err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75438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64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C1E829FA-D8EF-415D-A6BE-0CF86CB654A4}"/>
              </a:ext>
            </a:extLst>
          </p:cNvPr>
          <p:cNvPicPr>
            <a:picLocks noChangeAspect="1"/>
          </p:cNvPicPr>
          <p:nvPr/>
        </p:nvPicPr>
        <p:blipFill>
          <a:blip r:embed="rId3"/>
          <a:stretch>
            <a:fillRect/>
          </a:stretch>
        </p:blipFill>
        <p:spPr>
          <a:xfrm>
            <a:off x="0" y="1754326"/>
            <a:ext cx="5398718" cy="4203689"/>
          </a:xfrm>
          <a:prstGeom prst="rect">
            <a:avLst/>
          </a:prstGeom>
        </p:spPr>
      </p:pic>
      <p:sp>
        <p:nvSpPr>
          <p:cNvPr id="3" name="Rectángulo 2">
            <a:extLst>
              <a:ext uri="{FF2B5EF4-FFF2-40B4-BE49-F238E27FC236}">
                <a16:creationId xmlns:a16="http://schemas.microsoft.com/office/drawing/2014/main" xmlns="" id="{54000441-92EF-4F21-9CED-44DE91CD8772}"/>
              </a:ext>
            </a:extLst>
          </p:cNvPr>
          <p:cNvSpPr/>
          <p:nvPr/>
        </p:nvSpPr>
        <p:spPr>
          <a:xfrm>
            <a:off x="0" y="0"/>
            <a:ext cx="4767395" cy="1754326"/>
          </a:xfrm>
          <a:prstGeom prst="rect">
            <a:avLst/>
          </a:prstGeom>
          <a:noFill/>
        </p:spPr>
        <p:txBody>
          <a:bodyPr wrap="none" lIns="91440" tIns="45720" rIns="91440" bIns="45720">
            <a:spAutoFit/>
          </a:bodyPr>
          <a:lstStyle/>
          <a:p>
            <a:pPr algn="ctr"/>
            <a:r>
              <a:rPr lang="es-ES" sz="3600" b="1" cap="none" spc="0" dirty="0">
                <a:ln w="6600">
                  <a:solidFill>
                    <a:schemeClr val="accent2"/>
                  </a:solidFill>
                  <a:prstDash val="solid"/>
                </a:ln>
                <a:solidFill>
                  <a:srgbClr val="FFFFFF"/>
                </a:solidFill>
                <a:effectLst>
                  <a:outerShdw dist="38100" dir="2700000" algn="tl" rotWithShape="0">
                    <a:schemeClr val="accent2"/>
                  </a:outerShdw>
                </a:effectLst>
              </a:rPr>
              <a:t>Modelos probabilísticos</a:t>
            </a:r>
          </a:p>
          <a:p>
            <a:pPr algn="ctr"/>
            <a:r>
              <a:rPr lang="es-ES" sz="3600" b="1" cap="none" spc="0" dirty="0">
                <a:ln w="6600">
                  <a:solidFill>
                    <a:schemeClr val="accent2"/>
                  </a:solidFill>
                  <a:prstDash val="solid"/>
                </a:ln>
                <a:solidFill>
                  <a:srgbClr val="FFFFFF"/>
                </a:solidFill>
                <a:effectLst>
                  <a:outerShdw dist="38100" dir="2700000" algn="tl" rotWithShape="0">
                    <a:schemeClr val="accent2"/>
                  </a:outerShdw>
                </a:effectLst>
              </a:rPr>
              <a:t>Eventos</a:t>
            </a:r>
          </a:p>
          <a:p>
            <a:pPr algn="ctr"/>
            <a:r>
              <a:rPr lang="es-ES" sz="3600" b="1" dirty="0">
                <a:ln w="6600">
                  <a:solidFill>
                    <a:schemeClr val="accent2"/>
                  </a:solidFill>
                  <a:prstDash val="solid"/>
                </a:ln>
                <a:solidFill>
                  <a:srgbClr val="FFFFFF"/>
                </a:solidFill>
                <a:effectLst>
                  <a:outerShdw dist="38100" dir="2700000" algn="tl" rotWithShape="0">
                    <a:schemeClr val="accent2"/>
                  </a:outerShdw>
                </a:effectLst>
              </a:rPr>
              <a:t>Diagramas de </a:t>
            </a:r>
            <a:r>
              <a:rPr lang="es-ES" sz="3600" b="1" dirty="0" err="1">
                <a:ln w="6600">
                  <a:solidFill>
                    <a:schemeClr val="accent2"/>
                  </a:solidFill>
                  <a:prstDash val="solid"/>
                </a:ln>
                <a:solidFill>
                  <a:srgbClr val="FFFFFF"/>
                </a:solidFill>
                <a:effectLst>
                  <a:outerShdw dist="38100" dir="2700000" algn="tl" rotWithShape="0">
                    <a:schemeClr val="accent2"/>
                  </a:outerShdw>
                </a:effectLst>
              </a:rPr>
              <a:t>Venn</a:t>
            </a:r>
            <a:endParaRPr lang="es-E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Imagen 3">
            <a:extLst>
              <a:ext uri="{FF2B5EF4-FFF2-40B4-BE49-F238E27FC236}">
                <a16:creationId xmlns:a16="http://schemas.microsoft.com/office/drawing/2014/main" xmlns="" id="{3B3CCC46-F2A2-4E9D-B11A-4FC5D78F9F6F}"/>
              </a:ext>
            </a:extLst>
          </p:cNvPr>
          <p:cNvPicPr>
            <a:picLocks noChangeAspect="1"/>
          </p:cNvPicPr>
          <p:nvPr/>
        </p:nvPicPr>
        <p:blipFill>
          <a:blip r:embed="rId4"/>
          <a:stretch>
            <a:fillRect/>
          </a:stretch>
        </p:blipFill>
        <p:spPr>
          <a:xfrm>
            <a:off x="5306861" y="0"/>
            <a:ext cx="4895850" cy="2933700"/>
          </a:xfrm>
          <a:prstGeom prst="rect">
            <a:avLst/>
          </a:prstGeom>
        </p:spPr>
      </p:pic>
      <p:sp>
        <p:nvSpPr>
          <p:cNvPr id="5" name="CuadroTexto 4">
            <a:extLst>
              <a:ext uri="{FF2B5EF4-FFF2-40B4-BE49-F238E27FC236}">
                <a16:creationId xmlns:a16="http://schemas.microsoft.com/office/drawing/2014/main" xmlns="" id="{21C48AFB-B89A-4510-BCFE-8F132C115EA8}"/>
              </a:ext>
            </a:extLst>
          </p:cNvPr>
          <p:cNvSpPr txBox="1"/>
          <p:nvPr/>
        </p:nvSpPr>
        <p:spPr>
          <a:xfrm>
            <a:off x="5749447" y="3682652"/>
            <a:ext cx="4830618" cy="1200329"/>
          </a:xfrm>
          <a:prstGeom prst="rect">
            <a:avLst/>
          </a:prstGeom>
          <a:noFill/>
        </p:spPr>
        <p:txBody>
          <a:bodyPr wrap="none" rtlCol="0">
            <a:spAutoFit/>
          </a:bodyPr>
          <a:lstStyle/>
          <a:p>
            <a:pPr marL="342900" indent="-342900">
              <a:buAutoNum type="arabicParenR"/>
            </a:pPr>
            <a:r>
              <a:rPr lang="es-MX" dirty="0"/>
              <a:t>Que al menos 2 de los eventos A, B, C ocurran</a:t>
            </a:r>
          </a:p>
          <a:p>
            <a:pPr marL="342900" indent="-342900">
              <a:buAutoNum type="arabicParenR"/>
            </a:pPr>
            <a:r>
              <a:rPr lang="es-MX" dirty="0"/>
              <a:t>Que ninguno ocurra</a:t>
            </a:r>
          </a:p>
          <a:p>
            <a:pPr marL="342900" indent="-342900">
              <a:buAutoNum type="arabicParenR"/>
            </a:pPr>
            <a:r>
              <a:rPr lang="es-MX" dirty="0"/>
              <a:t>Que los tres ocurran</a:t>
            </a:r>
          </a:p>
          <a:p>
            <a:pPr marL="342900" indent="-342900">
              <a:buAutoNum type="arabicParenR"/>
            </a:pPr>
            <a:r>
              <a:rPr lang="es-MX" dirty="0"/>
              <a:t>Que como mucho dos de ellos ocurran</a:t>
            </a:r>
          </a:p>
        </p:txBody>
      </p:sp>
    </p:spTree>
    <p:extLst>
      <p:ext uri="{BB962C8B-B14F-4D97-AF65-F5344CB8AC3E}">
        <p14:creationId xmlns:p14="http://schemas.microsoft.com/office/powerpoint/2010/main" val="28643364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err="1"/>
              <a:t>Overfitting</a:t>
            </a:r>
            <a:endParaRPr lang="es-UY" dirty="0"/>
          </a:p>
        </p:txBody>
      </p:sp>
      <p:pic>
        <p:nvPicPr>
          <p:cNvPr id="2050" name="Picture 2" descr="Resultado de imagen para overfit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38336"/>
            <a:ext cx="60960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overfit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387" y="4114799"/>
            <a:ext cx="7343775"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8265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68F16FF-ED2E-471A-9A0C-3612B13BA790}"/>
              </a:ext>
            </a:extLst>
          </p:cNvPr>
          <p:cNvSpPr>
            <a:spLocks noGrp="1"/>
          </p:cNvSpPr>
          <p:nvPr>
            <p:ph type="title"/>
          </p:nvPr>
        </p:nvSpPr>
        <p:spPr/>
        <p:txBody>
          <a:bodyPr/>
          <a:lstStyle/>
          <a:p>
            <a:endParaRPr lang="es-MX"/>
          </a:p>
        </p:txBody>
      </p:sp>
      <p:pic>
        <p:nvPicPr>
          <p:cNvPr id="1026" name="Picture 2" descr="Resultado de imagen para dudas">
            <a:extLst>
              <a:ext uri="{FF2B5EF4-FFF2-40B4-BE49-F238E27FC236}">
                <a16:creationId xmlns:a16="http://schemas.microsoft.com/office/drawing/2014/main" xmlns="" id="{22EF21DB-EA04-4ACA-8881-47559A669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800100"/>
            <a:ext cx="1190625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765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20F62F-3D84-446D-9179-6518A17E6BB4}"/>
              </a:ext>
            </a:extLst>
          </p:cNvPr>
          <p:cNvSpPr>
            <a:spLocks noGrp="1"/>
          </p:cNvSpPr>
          <p:nvPr>
            <p:ph type="title"/>
          </p:nvPr>
        </p:nvSpPr>
        <p:spPr>
          <a:xfrm>
            <a:off x="838200" y="45811"/>
            <a:ext cx="10515600" cy="1325563"/>
          </a:xfrm>
        </p:spPr>
        <p:txBody>
          <a:bodyPr/>
          <a:lstStyle/>
          <a:p>
            <a:r>
              <a:rPr lang="es-MX" dirty="0"/>
              <a:t>Modelos de grafos</a:t>
            </a:r>
          </a:p>
        </p:txBody>
      </p:sp>
      <p:pic>
        <p:nvPicPr>
          <p:cNvPr id="1026" name="Picture 2" descr="Resultado de imagen para Graph-theoretic Models">
            <a:extLst>
              <a:ext uri="{FF2B5EF4-FFF2-40B4-BE49-F238E27FC236}">
                <a16:creationId xmlns:a16="http://schemas.microsoft.com/office/drawing/2014/main" xmlns="" id="{2E0A8465-496F-4AC2-910B-C14A0199B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36" y="1467894"/>
            <a:ext cx="5390106" cy="53901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9/91/7_bridges.svg/220px-7_bridges.svg.png">
            <a:extLst>
              <a:ext uri="{FF2B5EF4-FFF2-40B4-BE49-F238E27FC236}">
                <a16:creationId xmlns:a16="http://schemas.microsoft.com/office/drawing/2014/main" xmlns="" id="{A4D675CD-753F-4716-9606-629408331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260" y="2324996"/>
            <a:ext cx="3680337" cy="2944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xmlns="" id="{E6E290AA-B437-4E5C-8B1C-7E1B615D9FB5}"/>
              </a:ext>
            </a:extLst>
          </p:cNvPr>
          <p:cNvSpPr/>
          <p:nvPr/>
        </p:nvSpPr>
        <p:spPr>
          <a:xfrm>
            <a:off x="6671260" y="5349803"/>
            <a:ext cx="4685898" cy="369332"/>
          </a:xfrm>
          <a:prstGeom prst="rect">
            <a:avLst/>
          </a:prstGeom>
        </p:spPr>
        <p:txBody>
          <a:bodyPr wrap="none">
            <a:spAutoFit/>
          </a:bodyPr>
          <a:lstStyle/>
          <a:p>
            <a:r>
              <a:rPr lang="es-UY" dirty="0">
                <a:solidFill>
                  <a:srgbClr val="222222"/>
                </a:solidFill>
                <a:latin typeface="Arial" panose="020B0604020202020204" pitchFamily="34" charset="0"/>
              </a:rPr>
              <a:t>Los 7 puentes del río </a:t>
            </a:r>
            <a:r>
              <a:rPr lang="es-UY" dirty="0" err="1">
                <a:solidFill>
                  <a:srgbClr val="222222"/>
                </a:solidFill>
                <a:latin typeface="Arial" panose="020B0604020202020204" pitchFamily="34" charset="0"/>
              </a:rPr>
              <a:t>Pregel</a:t>
            </a:r>
            <a:r>
              <a:rPr lang="es-UY" dirty="0">
                <a:solidFill>
                  <a:srgbClr val="222222"/>
                </a:solidFill>
                <a:latin typeface="Arial" panose="020B0604020202020204" pitchFamily="34" charset="0"/>
              </a:rPr>
              <a:t> en Königsberg.</a:t>
            </a:r>
            <a:endParaRPr lang="es-MX" dirty="0"/>
          </a:p>
        </p:txBody>
      </p:sp>
    </p:spTree>
    <p:extLst>
      <p:ext uri="{BB962C8B-B14F-4D97-AF65-F5344CB8AC3E}">
        <p14:creationId xmlns:p14="http://schemas.microsoft.com/office/powerpoint/2010/main" val="31628521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xmlns="" id="{422D0DC8-EA91-4F72-973F-172FEB4070A0}"/>
              </a:ext>
            </a:extLst>
          </p:cNvPr>
          <p:cNvSpPr>
            <a:spLocks noGrp="1"/>
          </p:cNvSpPr>
          <p:nvPr>
            <p:ph type="title"/>
          </p:nvPr>
        </p:nvSpPr>
        <p:spPr>
          <a:xfrm>
            <a:off x="863029" y="1012004"/>
            <a:ext cx="3416158" cy="4795408"/>
          </a:xfrm>
        </p:spPr>
        <p:txBody>
          <a:bodyPr>
            <a:normAutofit/>
          </a:bodyPr>
          <a:lstStyle/>
          <a:p>
            <a:r>
              <a:rPr lang="es-MX">
                <a:solidFill>
                  <a:srgbClr val="FFFFFF"/>
                </a:solidFill>
              </a:rPr>
              <a:t>¿Qué es un grafo?</a:t>
            </a:r>
          </a:p>
        </p:txBody>
      </p:sp>
      <p:graphicFrame>
        <p:nvGraphicFramePr>
          <p:cNvPr id="5" name="Marcador de contenido 2">
            <a:extLst>
              <a:ext uri="{FF2B5EF4-FFF2-40B4-BE49-F238E27FC236}">
                <a16:creationId xmlns:a16="http://schemas.microsoft.com/office/drawing/2014/main" xmlns="" id="{885F98B9-B3B7-4A29-886E-868DBC405E09}"/>
              </a:ext>
            </a:extLst>
          </p:cNvPr>
          <p:cNvGraphicFramePr>
            <a:graphicFrameLocks noGrp="1"/>
          </p:cNvGraphicFramePr>
          <p:nvPr>
            <p:ph idx="1"/>
            <p:extLst>
              <p:ext uri="{D42A27DB-BD31-4B8C-83A1-F6EECF244321}">
                <p14:modId xmlns:p14="http://schemas.microsoft.com/office/powerpoint/2010/main" val="20961741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0711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AA86C930-E2F2-447E-8E98-E416FA6C36B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¿Cómo llegar de una ciudad a otra?</a:t>
            </a:r>
          </a:p>
        </p:txBody>
      </p:sp>
      <p:pic>
        <p:nvPicPr>
          <p:cNvPr id="2050" name="Picture 2" descr="Resultado de imagen para graph weight">
            <a:extLst>
              <a:ext uri="{FF2B5EF4-FFF2-40B4-BE49-F238E27FC236}">
                <a16:creationId xmlns:a16="http://schemas.microsoft.com/office/drawing/2014/main" xmlns="" id="{07D02697-7B50-4F9D-877A-D0264A43D9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986152"/>
            <a:ext cx="7188199" cy="488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7148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0" name="Picture 8" descr="Resultado de imagen para computer network lan">
            <a:extLst>
              <a:ext uri="{FF2B5EF4-FFF2-40B4-BE49-F238E27FC236}">
                <a16:creationId xmlns:a16="http://schemas.microsoft.com/office/drawing/2014/main" xmlns="" id="{F293C15E-389B-45E5-88B6-BFBB185F24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08351" y="346167"/>
            <a:ext cx="1847611" cy="158894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ultado de imagen para movilidad calles ruta montevideo">
            <a:extLst>
              <a:ext uri="{FF2B5EF4-FFF2-40B4-BE49-F238E27FC236}">
                <a16:creationId xmlns:a16="http://schemas.microsoft.com/office/drawing/2014/main" xmlns="" id="{1B546B43-AB68-4F32-AD61-A5033F47F7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31299" y="346167"/>
            <a:ext cx="2156850" cy="15479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transferencia bancaria">
            <a:extLst>
              <a:ext uri="{FF2B5EF4-FFF2-40B4-BE49-F238E27FC236}">
                <a16:creationId xmlns:a16="http://schemas.microsoft.com/office/drawing/2014/main" xmlns="" id="{D3F6365D-57B7-4786-A028-97A55E8C178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87106" y="761395"/>
            <a:ext cx="3286884" cy="7148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para pipelines">
            <a:extLst>
              <a:ext uri="{FF2B5EF4-FFF2-40B4-BE49-F238E27FC236}">
                <a16:creationId xmlns:a16="http://schemas.microsoft.com/office/drawing/2014/main" xmlns="" id="{E125A6ED-8551-4047-922E-4CB4969E1E9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72867" y="2639045"/>
            <a:ext cx="2118578" cy="158893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sultado de imagen para arbol genealogico">
            <a:extLst>
              <a:ext uri="{FF2B5EF4-FFF2-40B4-BE49-F238E27FC236}">
                <a16:creationId xmlns:a16="http://schemas.microsoft.com/office/drawing/2014/main" xmlns="" id="{BA28514F-EE20-4306-AD16-2CC841F583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931502" y="4930536"/>
            <a:ext cx="2198144" cy="1582664"/>
          </a:xfrm>
          <a:prstGeom prst="rect">
            <a:avLst/>
          </a:prstGeom>
          <a:noFill/>
          <a:extLst>
            <a:ext uri="{909E8E84-426E-40DD-AFC4-6F175D3DCCD1}">
              <a14:hiddenFill xmlns:a14="http://schemas.microsoft.com/office/drawing/2010/main">
                <a:solidFill>
                  <a:srgbClr val="FFFFFF"/>
                </a:solidFill>
              </a14:hiddenFill>
            </a:ext>
          </a:extLst>
        </p:spPr>
      </p:pic>
      <p:sp>
        <p:nvSpPr>
          <p:cNvPr id="3086" name="Rectangle 80">
            <a:extLst>
              <a:ext uri="{FF2B5EF4-FFF2-40B4-BE49-F238E27FC236}">
                <a16:creationId xmlns:a16="http://schemas.microsoft.com/office/drawing/2014/main" xmlns="" id="{A5A17FC0-D416-4C8B-A9E6-5924D352B9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xmlns="" id="{7D3E4908-B1FF-414E-B589-F0726B7D791A}"/>
              </a:ext>
            </a:extLst>
          </p:cNvPr>
          <p:cNvSpPr>
            <a:spLocks noGrp="1"/>
          </p:cNvSpPr>
          <p:nvPr>
            <p:ph type="title"/>
          </p:nvPr>
        </p:nvSpPr>
        <p:spPr>
          <a:xfrm>
            <a:off x="8282152" y="2916520"/>
            <a:ext cx="2840391" cy="2309364"/>
          </a:xfrm>
        </p:spPr>
        <p:txBody>
          <a:bodyPr vert="horz" lIns="91440" tIns="45720" rIns="91440" bIns="45720" rtlCol="0" anchor="b">
            <a:normAutofit/>
          </a:bodyPr>
          <a:lstStyle/>
          <a:p>
            <a:r>
              <a:rPr lang="en-US" sz="4800" kern="1200">
                <a:solidFill>
                  <a:srgbClr val="FFFFFF"/>
                </a:solidFill>
                <a:latin typeface="+mj-lt"/>
                <a:ea typeface="+mj-ea"/>
                <a:cs typeface="+mj-cs"/>
              </a:rPr>
              <a:t>Casos de Uso</a:t>
            </a:r>
          </a:p>
        </p:txBody>
      </p:sp>
      <p:cxnSp>
        <p:nvCxnSpPr>
          <p:cNvPr id="3087" name="Straight Connector 82">
            <a:extLst>
              <a:ext uri="{FF2B5EF4-FFF2-40B4-BE49-F238E27FC236}">
                <a16:creationId xmlns:a16="http://schemas.microsoft.com/office/drawing/2014/main" xmlns="" id="{982DC870-E8E5-4050-B10C-CC24FC67E50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088" name="Straight Connector 84">
            <a:extLst>
              <a:ext uri="{FF2B5EF4-FFF2-40B4-BE49-F238E27FC236}">
                <a16:creationId xmlns:a16="http://schemas.microsoft.com/office/drawing/2014/main" xmlns="" id="{FF76A74F-C283-4DED-BD4D-086753B7CB0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089" name="Straight Connector 86">
            <a:extLst>
              <a:ext uri="{FF2B5EF4-FFF2-40B4-BE49-F238E27FC236}">
                <a16:creationId xmlns:a16="http://schemas.microsoft.com/office/drawing/2014/main" xmlns="" id="{3B2791FB-B2F7-4BBE-B8D8-74C37FF9E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090" name="Straight Connector 88">
            <a:extLst>
              <a:ext uri="{FF2B5EF4-FFF2-40B4-BE49-F238E27FC236}">
                <a16:creationId xmlns:a16="http://schemas.microsoft.com/office/drawing/2014/main" xmlns="" id="{9891B5DE-6811-4844-BB18-472A3F360E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3076" name="Picture 4" descr="Resultado de imagen para criminal">
            <a:extLst>
              <a:ext uri="{FF2B5EF4-FFF2-40B4-BE49-F238E27FC236}">
                <a16:creationId xmlns:a16="http://schemas.microsoft.com/office/drawing/2014/main" xmlns="" id="{AB73B8F6-22CB-4157-9115-62814C2C106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746119" y="2636436"/>
            <a:ext cx="2586827" cy="3875397"/>
          </a:xfrm>
          <a:prstGeom prst="rect">
            <a:avLst/>
          </a:prstGeom>
          <a:noFill/>
          <a:extLst>
            <a:ext uri="{909E8E84-426E-40DD-AFC4-6F175D3DCCD1}">
              <a14:hiddenFill xmlns:a14="http://schemas.microsoft.com/office/drawing/2010/main">
                <a:solidFill>
                  <a:srgbClr val="FFFFFF"/>
                </a:solidFill>
              </a14:hiddenFill>
            </a:ext>
          </a:extLst>
        </p:spPr>
      </p:pic>
      <p:cxnSp>
        <p:nvCxnSpPr>
          <p:cNvPr id="3091" name="Straight Connector 90">
            <a:extLst>
              <a:ext uri="{FF2B5EF4-FFF2-40B4-BE49-F238E27FC236}">
                <a16:creationId xmlns:a16="http://schemas.microsoft.com/office/drawing/2014/main" xmlns="" id="{77A9CA3A-7216-41E0-B3CD-058077FD396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032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Resultado de imagen para graph dialog star wars">
            <a:extLst>
              <a:ext uri="{FF2B5EF4-FFF2-40B4-BE49-F238E27FC236}">
                <a16:creationId xmlns:a16="http://schemas.microsoft.com/office/drawing/2014/main" xmlns="" id="{56260401-BDEF-4B4C-AB04-FD40A77AA3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9487" y="0"/>
            <a:ext cx="10160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128896AD-AEF7-44BE-A0D9-DF967DE3D0A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Caso de Uso – StarWars!</a:t>
            </a:r>
          </a:p>
        </p:txBody>
      </p:sp>
    </p:spTree>
    <p:extLst>
      <p:ext uri="{BB962C8B-B14F-4D97-AF65-F5344CB8AC3E}">
        <p14:creationId xmlns:p14="http://schemas.microsoft.com/office/powerpoint/2010/main" val="28100456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C4B4B0E-C9CC-4462-8564-A50DA1C5429B}"/>
              </a:ext>
            </a:extLst>
          </p:cNvPr>
          <p:cNvSpPr>
            <a:spLocks noGrp="1"/>
          </p:cNvSpPr>
          <p:nvPr>
            <p:ph type="title"/>
          </p:nvPr>
        </p:nvSpPr>
        <p:spPr/>
        <p:txBody>
          <a:bodyPr/>
          <a:lstStyle/>
          <a:p>
            <a:r>
              <a:rPr lang="es-MX" dirty="0"/>
              <a:t>Medidas de Centralidad</a:t>
            </a:r>
          </a:p>
        </p:txBody>
      </p:sp>
      <p:pic>
        <p:nvPicPr>
          <p:cNvPr id="5122" name="Picture 2" descr="https://upload.wikimedia.org/wikipedia/commons/1/11/6_centrality_measures.png">
            <a:extLst>
              <a:ext uri="{FF2B5EF4-FFF2-40B4-BE49-F238E27FC236}">
                <a16:creationId xmlns:a16="http://schemas.microsoft.com/office/drawing/2014/main" xmlns="" id="{5BC2FFE5-E8B7-4DBC-B770-36987048D7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298"/>
          <a:stretch/>
        </p:blipFill>
        <p:spPr bwMode="auto">
          <a:xfrm>
            <a:off x="1315264" y="1246931"/>
            <a:ext cx="10038536" cy="462292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0D4266A4-B734-4CB6-AB09-01C05EC59488}"/>
              </a:ext>
            </a:extLst>
          </p:cNvPr>
          <p:cNvSpPr txBox="1"/>
          <p:nvPr/>
        </p:nvSpPr>
        <p:spPr>
          <a:xfrm>
            <a:off x="2920181" y="5914104"/>
            <a:ext cx="1864549" cy="369332"/>
          </a:xfrm>
          <a:prstGeom prst="rect">
            <a:avLst/>
          </a:prstGeom>
          <a:noFill/>
        </p:spPr>
        <p:txBody>
          <a:bodyPr wrap="none" rtlCol="0">
            <a:spAutoFit/>
          </a:bodyPr>
          <a:lstStyle/>
          <a:p>
            <a:r>
              <a:rPr lang="es-MX" dirty="0"/>
              <a:t>INTERMEDIACIÓN</a:t>
            </a:r>
          </a:p>
        </p:txBody>
      </p:sp>
      <p:sp>
        <p:nvSpPr>
          <p:cNvPr id="6" name="CuadroTexto 5">
            <a:extLst>
              <a:ext uri="{FF2B5EF4-FFF2-40B4-BE49-F238E27FC236}">
                <a16:creationId xmlns:a16="http://schemas.microsoft.com/office/drawing/2014/main" xmlns="" id="{5C5589B1-251D-410D-8A76-EFB16ECAABB3}"/>
              </a:ext>
            </a:extLst>
          </p:cNvPr>
          <p:cNvSpPr txBox="1"/>
          <p:nvPr/>
        </p:nvSpPr>
        <p:spPr>
          <a:xfrm>
            <a:off x="8339544" y="5917689"/>
            <a:ext cx="1139607" cy="369332"/>
          </a:xfrm>
          <a:prstGeom prst="rect">
            <a:avLst/>
          </a:prstGeom>
          <a:noFill/>
        </p:spPr>
        <p:txBody>
          <a:bodyPr wrap="none" rtlCol="0">
            <a:spAutoFit/>
          </a:bodyPr>
          <a:lstStyle/>
          <a:p>
            <a:r>
              <a:rPr lang="es-MX" dirty="0"/>
              <a:t>CERCANÍA</a:t>
            </a:r>
          </a:p>
        </p:txBody>
      </p:sp>
    </p:spTree>
    <p:extLst>
      <p:ext uri="{BB962C8B-B14F-4D97-AF65-F5344CB8AC3E}">
        <p14:creationId xmlns:p14="http://schemas.microsoft.com/office/powerpoint/2010/main" val="40873998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pload.wikimedia.org/wikipedia/commons/1/11/6_centrality_measures.png">
            <a:extLst>
              <a:ext uri="{FF2B5EF4-FFF2-40B4-BE49-F238E27FC236}">
                <a16:creationId xmlns:a16="http://schemas.microsoft.com/office/drawing/2014/main" xmlns="" id="{5BC2FFE5-E8B7-4DBC-B770-36987048D7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18" b="35914"/>
          <a:stretch/>
        </p:blipFill>
        <p:spPr bwMode="auto">
          <a:xfrm>
            <a:off x="664036" y="801902"/>
            <a:ext cx="10790903" cy="501254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xmlns="" id="{9C4B4B0E-C9CC-4462-8564-A50DA1C5429B}"/>
              </a:ext>
            </a:extLst>
          </p:cNvPr>
          <p:cNvSpPr>
            <a:spLocks noGrp="1"/>
          </p:cNvSpPr>
          <p:nvPr>
            <p:ph type="title"/>
          </p:nvPr>
        </p:nvSpPr>
        <p:spPr/>
        <p:txBody>
          <a:bodyPr/>
          <a:lstStyle/>
          <a:p>
            <a:r>
              <a:rPr lang="es-MX" dirty="0"/>
              <a:t>Medidas de Centralidad</a:t>
            </a:r>
          </a:p>
        </p:txBody>
      </p:sp>
      <p:sp>
        <p:nvSpPr>
          <p:cNvPr id="5" name="CuadroTexto 4">
            <a:extLst>
              <a:ext uri="{FF2B5EF4-FFF2-40B4-BE49-F238E27FC236}">
                <a16:creationId xmlns:a16="http://schemas.microsoft.com/office/drawing/2014/main" xmlns="" id="{D3527E81-981B-4C17-A510-D85155A735D1}"/>
              </a:ext>
            </a:extLst>
          </p:cNvPr>
          <p:cNvSpPr txBox="1"/>
          <p:nvPr/>
        </p:nvSpPr>
        <p:spPr>
          <a:xfrm>
            <a:off x="2920181" y="5914104"/>
            <a:ext cx="1583575" cy="369332"/>
          </a:xfrm>
          <a:prstGeom prst="rect">
            <a:avLst/>
          </a:prstGeom>
          <a:noFill/>
        </p:spPr>
        <p:txBody>
          <a:bodyPr wrap="none" rtlCol="0">
            <a:spAutoFit/>
          </a:bodyPr>
          <a:lstStyle/>
          <a:p>
            <a:r>
              <a:rPr lang="es-MX" dirty="0"/>
              <a:t>VALOR PROPIO</a:t>
            </a:r>
          </a:p>
        </p:txBody>
      </p:sp>
      <p:sp>
        <p:nvSpPr>
          <p:cNvPr id="6" name="CuadroTexto 5">
            <a:extLst>
              <a:ext uri="{FF2B5EF4-FFF2-40B4-BE49-F238E27FC236}">
                <a16:creationId xmlns:a16="http://schemas.microsoft.com/office/drawing/2014/main" xmlns="" id="{FE793F82-1228-41BF-802C-C73B8A3252A8}"/>
              </a:ext>
            </a:extLst>
          </p:cNvPr>
          <p:cNvSpPr txBox="1"/>
          <p:nvPr/>
        </p:nvSpPr>
        <p:spPr>
          <a:xfrm>
            <a:off x="8339544" y="5917689"/>
            <a:ext cx="883575" cy="369332"/>
          </a:xfrm>
          <a:prstGeom prst="rect">
            <a:avLst/>
          </a:prstGeom>
          <a:noFill/>
        </p:spPr>
        <p:txBody>
          <a:bodyPr wrap="none" rtlCol="0">
            <a:spAutoFit/>
          </a:bodyPr>
          <a:lstStyle/>
          <a:p>
            <a:r>
              <a:rPr lang="es-MX" dirty="0"/>
              <a:t>GRADO</a:t>
            </a:r>
          </a:p>
        </p:txBody>
      </p:sp>
    </p:spTree>
    <p:extLst>
      <p:ext uri="{BB962C8B-B14F-4D97-AF65-F5344CB8AC3E}">
        <p14:creationId xmlns:p14="http://schemas.microsoft.com/office/powerpoint/2010/main" val="3312487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pload.wikimedia.org/wikipedia/commons/1/11/6_centrality_measures.png">
            <a:extLst>
              <a:ext uri="{FF2B5EF4-FFF2-40B4-BE49-F238E27FC236}">
                <a16:creationId xmlns:a16="http://schemas.microsoft.com/office/drawing/2014/main" xmlns="" id="{5BC2FFE5-E8B7-4DBC-B770-36987048D7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527" b="4005"/>
          <a:stretch/>
        </p:blipFill>
        <p:spPr bwMode="auto">
          <a:xfrm>
            <a:off x="382334" y="1004682"/>
            <a:ext cx="11354307" cy="484863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xmlns="" id="{9C4B4B0E-C9CC-4462-8564-A50DA1C5429B}"/>
              </a:ext>
            </a:extLst>
          </p:cNvPr>
          <p:cNvSpPr>
            <a:spLocks noGrp="1"/>
          </p:cNvSpPr>
          <p:nvPr>
            <p:ph type="title"/>
          </p:nvPr>
        </p:nvSpPr>
        <p:spPr/>
        <p:txBody>
          <a:bodyPr/>
          <a:lstStyle/>
          <a:p>
            <a:r>
              <a:rPr lang="es-MX" dirty="0"/>
              <a:t>Medidas de Centralidad</a:t>
            </a:r>
          </a:p>
        </p:txBody>
      </p:sp>
      <p:sp>
        <p:nvSpPr>
          <p:cNvPr id="5" name="CuadroTexto 4">
            <a:extLst>
              <a:ext uri="{FF2B5EF4-FFF2-40B4-BE49-F238E27FC236}">
                <a16:creationId xmlns:a16="http://schemas.microsoft.com/office/drawing/2014/main" xmlns="" id="{0FB587A8-4EAA-4E45-8063-3AED29DA584D}"/>
              </a:ext>
            </a:extLst>
          </p:cNvPr>
          <p:cNvSpPr txBox="1"/>
          <p:nvPr/>
        </p:nvSpPr>
        <p:spPr>
          <a:xfrm>
            <a:off x="2920181" y="5914104"/>
            <a:ext cx="2633863" cy="369332"/>
          </a:xfrm>
          <a:prstGeom prst="rect">
            <a:avLst/>
          </a:prstGeom>
          <a:noFill/>
        </p:spPr>
        <p:txBody>
          <a:bodyPr wrap="none" rtlCol="0">
            <a:spAutoFit/>
          </a:bodyPr>
          <a:lstStyle/>
          <a:p>
            <a:r>
              <a:rPr lang="es-MX" dirty="0"/>
              <a:t>CENTRALIDAD ARMÓNICA</a:t>
            </a:r>
          </a:p>
        </p:txBody>
      </p:sp>
      <p:sp>
        <p:nvSpPr>
          <p:cNvPr id="6" name="CuadroTexto 5">
            <a:extLst>
              <a:ext uri="{FF2B5EF4-FFF2-40B4-BE49-F238E27FC236}">
                <a16:creationId xmlns:a16="http://schemas.microsoft.com/office/drawing/2014/main" xmlns="" id="{9A91B3A7-DB79-48B7-889D-E2F10DA4A1FC}"/>
              </a:ext>
            </a:extLst>
          </p:cNvPr>
          <p:cNvSpPr txBox="1"/>
          <p:nvPr/>
        </p:nvSpPr>
        <p:spPr>
          <a:xfrm>
            <a:off x="8339544" y="5917689"/>
            <a:ext cx="2325701" cy="369332"/>
          </a:xfrm>
          <a:prstGeom prst="rect">
            <a:avLst/>
          </a:prstGeom>
          <a:noFill/>
        </p:spPr>
        <p:txBody>
          <a:bodyPr wrap="none" rtlCol="0">
            <a:spAutoFit/>
          </a:bodyPr>
          <a:lstStyle/>
          <a:p>
            <a:r>
              <a:rPr lang="es-MX" dirty="0"/>
              <a:t>CENTRALIDAD DE KATZ</a:t>
            </a:r>
          </a:p>
        </p:txBody>
      </p:sp>
    </p:spTree>
    <p:extLst>
      <p:ext uri="{BB962C8B-B14F-4D97-AF65-F5344CB8AC3E}">
        <p14:creationId xmlns:p14="http://schemas.microsoft.com/office/powerpoint/2010/main" val="1719766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D0AAD4EF-6865-409C-9064-23126EF1A81F}"/>
              </a:ext>
            </a:extLst>
          </p:cNvPr>
          <p:cNvSpPr/>
          <p:nvPr/>
        </p:nvSpPr>
        <p:spPr>
          <a:xfrm>
            <a:off x="2375056" y="0"/>
            <a:ext cx="7368877"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Probabilidad Condicional</a:t>
            </a:r>
          </a:p>
        </p:txBody>
      </p:sp>
      <p:pic>
        <p:nvPicPr>
          <p:cNvPr id="4" name="Imagen 3">
            <a:extLst>
              <a:ext uri="{FF2B5EF4-FFF2-40B4-BE49-F238E27FC236}">
                <a16:creationId xmlns:a16="http://schemas.microsoft.com/office/drawing/2014/main" xmlns="" id="{D75BE6E7-CC74-436B-936E-3271EF2E5F3C}"/>
              </a:ext>
            </a:extLst>
          </p:cNvPr>
          <p:cNvPicPr>
            <a:picLocks noChangeAspect="1"/>
          </p:cNvPicPr>
          <p:nvPr/>
        </p:nvPicPr>
        <p:blipFill rotWithShape="1">
          <a:blip r:embed="rId3"/>
          <a:srcRect b="27578"/>
          <a:stretch/>
        </p:blipFill>
        <p:spPr>
          <a:xfrm>
            <a:off x="274567" y="1198789"/>
            <a:ext cx="3152516" cy="2022475"/>
          </a:xfrm>
          <a:prstGeom prst="rect">
            <a:avLst/>
          </a:prstGeom>
        </p:spPr>
      </p:pic>
      <p:sp>
        <p:nvSpPr>
          <p:cNvPr id="3" name="CuadroTexto 2">
            <a:extLst>
              <a:ext uri="{FF2B5EF4-FFF2-40B4-BE49-F238E27FC236}">
                <a16:creationId xmlns:a16="http://schemas.microsoft.com/office/drawing/2014/main" xmlns="" id="{F7747529-B417-40E2-96A0-A05ADC5AB245}"/>
              </a:ext>
            </a:extLst>
          </p:cNvPr>
          <p:cNvSpPr txBox="1"/>
          <p:nvPr/>
        </p:nvSpPr>
        <p:spPr>
          <a:xfrm>
            <a:off x="6981372" y="983734"/>
            <a:ext cx="2549096" cy="369332"/>
          </a:xfrm>
          <a:prstGeom prst="rect">
            <a:avLst/>
          </a:prstGeom>
          <a:noFill/>
        </p:spPr>
        <p:txBody>
          <a:bodyPr wrap="none" rtlCol="0">
            <a:spAutoFit/>
          </a:bodyPr>
          <a:lstStyle/>
          <a:p>
            <a:r>
              <a:rPr lang="es-MX" dirty="0"/>
              <a:t>Si sabemos que B ocurrió</a:t>
            </a:r>
          </a:p>
        </p:txBody>
      </p:sp>
      <p:pic>
        <p:nvPicPr>
          <p:cNvPr id="5" name="Imagen 4">
            <a:extLst>
              <a:ext uri="{FF2B5EF4-FFF2-40B4-BE49-F238E27FC236}">
                <a16:creationId xmlns:a16="http://schemas.microsoft.com/office/drawing/2014/main" xmlns="" id="{A4DD3B06-BF05-4E72-B5B3-822DF4DAF5F5}"/>
              </a:ext>
            </a:extLst>
          </p:cNvPr>
          <p:cNvPicPr>
            <a:picLocks noChangeAspect="1"/>
          </p:cNvPicPr>
          <p:nvPr/>
        </p:nvPicPr>
        <p:blipFill>
          <a:blip r:embed="rId4"/>
          <a:stretch>
            <a:fillRect/>
          </a:stretch>
        </p:blipFill>
        <p:spPr>
          <a:xfrm>
            <a:off x="6872968" y="1353066"/>
            <a:ext cx="3275840" cy="2022475"/>
          </a:xfrm>
          <a:prstGeom prst="rect">
            <a:avLst/>
          </a:prstGeom>
        </p:spPr>
      </p:pic>
      <p:sp>
        <p:nvSpPr>
          <p:cNvPr id="6" name="CuadroTexto 5">
            <a:extLst>
              <a:ext uri="{FF2B5EF4-FFF2-40B4-BE49-F238E27FC236}">
                <a16:creationId xmlns:a16="http://schemas.microsoft.com/office/drawing/2014/main" xmlns="" id="{A74F0542-8EA1-41B7-8A4F-79EA526D97F5}"/>
              </a:ext>
            </a:extLst>
          </p:cNvPr>
          <p:cNvSpPr txBox="1"/>
          <p:nvPr/>
        </p:nvSpPr>
        <p:spPr>
          <a:xfrm>
            <a:off x="7685091" y="3221264"/>
            <a:ext cx="1845377" cy="369332"/>
          </a:xfrm>
          <a:prstGeom prst="rect">
            <a:avLst/>
          </a:prstGeom>
          <a:noFill/>
        </p:spPr>
        <p:txBody>
          <a:bodyPr wrap="none" rtlCol="0">
            <a:spAutoFit/>
          </a:bodyPr>
          <a:lstStyle/>
          <a:p>
            <a:r>
              <a:rPr lang="es-MX" dirty="0"/>
              <a:t>P(</a:t>
            </a:r>
            <a:r>
              <a:rPr lang="es-MX" i="1" dirty="0">
                <a:solidFill>
                  <a:srgbClr val="0070C0"/>
                </a:solidFill>
              </a:rPr>
              <a:t>A</a:t>
            </a:r>
            <a:r>
              <a:rPr lang="es-MX" dirty="0"/>
              <a:t>|</a:t>
            </a:r>
            <a:r>
              <a:rPr lang="es-MX" i="1" dirty="0">
                <a:solidFill>
                  <a:srgbClr val="FF0000"/>
                </a:solidFill>
              </a:rPr>
              <a:t>B</a:t>
            </a:r>
            <a:r>
              <a:rPr lang="es-MX" dirty="0"/>
              <a:t>)= 2/6 = 1/3</a:t>
            </a:r>
          </a:p>
        </p:txBody>
      </p:sp>
      <p:sp>
        <p:nvSpPr>
          <p:cNvPr id="10" name="CuadroTexto 9">
            <a:extLst>
              <a:ext uri="{FF2B5EF4-FFF2-40B4-BE49-F238E27FC236}">
                <a16:creationId xmlns:a16="http://schemas.microsoft.com/office/drawing/2014/main" xmlns="" id="{767031C6-2B4F-4F26-B4EB-A5B9F38908FD}"/>
              </a:ext>
            </a:extLst>
          </p:cNvPr>
          <p:cNvSpPr txBox="1"/>
          <p:nvPr/>
        </p:nvSpPr>
        <p:spPr>
          <a:xfrm>
            <a:off x="490061" y="3190875"/>
            <a:ext cx="2937022" cy="369332"/>
          </a:xfrm>
          <a:prstGeom prst="rect">
            <a:avLst/>
          </a:prstGeom>
          <a:noFill/>
        </p:spPr>
        <p:txBody>
          <a:bodyPr wrap="none" rtlCol="0">
            <a:spAutoFit/>
          </a:bodyPr>
          <a:lstStyle/>
          <a:p>
            <a:r>
              <a:rPr lang="es-MX" dirty="0"/>
              <a:t>P(</a:t>
            </a:r>
            <a:r>
              <a:rPr lang="es-MX" i="1" dirty="0">
                <a:solidFill>
                  <a:srgbClr val="0070C0"/>
                </a:solidFill>
              </a:rPr>
              <a:t>A</a:t>
            </a:r>
            <a:r>
              <a:rPr lang="es-MX" dirty="0"/>
              <a:t>)= 5/12    P(</a:t>
            </a:r>
            <a:r>
              <a:rPr lang="es-MX" i="1" dirty="0">
                <a:solidFill>
                  <a:srgbClr val="FF0000"/>
                </a:solidFill>
              </a:rPr>
              <a:t>B</a:t>
            </a:r>
            <a:r>
              <a:rPr lang="es-MX" dirty="0"/>
              <a:t>)= 6/12 = 1/2</a:t>
            </a:r>
          </a:p>
        </p:txBody>
      </p:sp>
      <p:pic>
        <p:nvPicPr>
          <p:cNvPr id="7" name="Imagen 6">
            <a:extLst>
              <a:ext uri="{FF2B5EF4-FFF2-40B4-BE49-F238E27FC236}">
                <a16:creationId xmlns:a16="http://schemas.microsoft.com/office/drawing/2014/main" xmlns="" id="{2D375B2F-4463-4208-9677-7807764802E2}"/>
              </a:ext>
            </a:extLst>
          </p:cNvPr>
          <p:cNvPicPr>
            <a:picLocks noChangeAspect="1"/>
          </p:cNvPicPr>
          <p:nvPr/>
        </p:nvPicPr>
        <p:blipFill>
          <a:blip r:embed="rId5"/>
          <a:stretch>
            <a:fillRect/>
          </a:stretch>
        </p:blipFill>
        <p:spPr>
          <a:xfrm>
            <a:off x="849540" y="4070350"/>
            <a:ext cx="4019550" cy="2286000"/>
          </a:xfrm>
          <a:prstGeom prst="rect">
            <a:avLst/>
          </a:prstGeom>
        </p:spPr>
      </p:pic>
      <p:pic>
        <p:nvPicPr>
          <p:cNvPr id="8" name="Imagen 7">
            <a:extLst>
              <a:ext uri="{FF2B5EF4-FFF2-40B4-BE49-F238E27FC236}">
                <a16:creationId xmlns:a16="http://schemas.microsoft.com/office/drawing/2014/main" xmlns="" id="{115D780A-6729-4A75-8662-016BAFE77CA6}"/>
              </a:ext>
            </a:extLst>
          </p:cNvPr>
          <p:cNvPicPr>
            <a:picLocks noChangeAspect="1"/>
          </p:cNvPicPr>
          <p:nvPr/>
        </p:nvPicPr>
        <p:blipFill>
          <a:blip r:embed="rId6"/>
          <a:stretch>
            <a:fillRect/>
          </a:stretch>
        </p:blipFill>
        <p:spPr>
          <a:xfrm>
            <a:off x="5550354" y="4420569"/>
            <a:ext cx="5010150" cy="2076450"/>
          </a:xfrm>
          <a:prstGeom prst="rect">
            <a:avLst/>
          </a:prstGeom>
        </p:spPr>
      </p:pic>
    </p:spTree>
    <p:extLst>
      <p:ext uri="{BB962C8B-B14F-4D97-AF65-F5344CB8AC3E}">
        <p14:creationId xmlns:p14="http://schemas.microsoft.com/office/powerpoint/2010/main" val="15575186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A3A771D-0825-4AAB-BA31-1CCBD02B512F}"/>
              </a:ext>
            </a:extLst>
          </p:cNvPr>
          <p:cNvSpPr>
            <a:spLocks noGrp="1"/>
          </p:cNvSpPr>
          <p:nvPr>
            <p:ph type="title"/>
          </p:nvPr>
        </p:nvSpPr>
        <p:spPr/>
        <p:txBody>
          <a:bodyPr/>
          <a:lstStyle/>
          <a:p>
            <a:r>
              <a:rPr lang="es-MX" dirty="0"/>
              <a:t>Búsquedas</a:t>
            </a:r>
          </a:p>
        </p:txBody>
      </p:sp>
      <p:pic>
        <p:nvPicPr>
          <p:cNvPr id="9218" name="Picture 2" descr="https://upload.wikimedia.org/wikipedia/commons/thumb/3/33/Breadth-first-tree.svg/250px-Breadth-first-tree.svg.png">
            <a:extLst>
              <a:ext uri="{FF2B5EF4-FFF2-40B4-BE49-F238E27FC236}">
                <a16:creationId xmlns:a16="http://schemas.microsoft.com/office/drawing/2014/main" xmlns="" id="{B5161CFB-8EE6-4F5C-A095-86E0D7FC8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84" y="1863213"/>
            <a:ext cx="4893084" cy="313157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xmlns="" id="{D4481B46-4E1D-43FD-B7A3-34B68014FBD3}"/>
              </a:ext>
            </a:extLst>
          </p:cNvPr>
          <p:cNvSpPr/>
          <p:nvPr/>
        </p:nvSpPr>
        <p:spPr>
          <a:xfrm>
            <a:off x="1539091" y="5167312"/>
            <a:ext cx="2304670" cy="369332"/>
          </a:xfrm>
          <a:prstGeom prst="rect">
            <a:avLst/>
          </a:prstGeom>
        </p:spPr>
        <p:txBody>
          <a:bodyPr wrap="none">
            <a:spAutoFit/>
          </a:bodyPr>
          <a:lstStyle/>
          <a:p>
            <a:r>
              <a:rPr lang="es-ES" dirty="0">
                <a:solidFill>
                  <a:srgbClr val="000000"/>
                </a:solidFill>
                <a:latin typeface="Linux Libertine"/>
              </a:rPr>
              <a:t>Búsqueda en anchura</a:t>
            </a:r>
            <a:endParaRPr lang="es-ES" b="0" i="0" dirty="0">
              <a:solidFill>
                <a:srgbClr val="000000"/>
              </a:solidFill>
              <a:effectLst/>
              <a:latin typeface="Linux Libertine"/>
            </a:endParaRPr>
          </a:p>
        </p:txBody>
      </p:sp>
      <p:pic>
        <p:nvPicPr>
          <p:cNvPr id="9220" name="Picture 4" descr="https://upload.wikimedia.org/wikipedia/commons/thumb/1/1f/Depth-first-tree.svg/250px-Depth-first-tree.svg.png">
            <a:extLst>
              <a:ext uri="{FF2B5EF4-FFF2-40B4-BE49-F238E27FC236}">
                <a16:creationId xmlns:a16="http://schemas.microsoft.com/office/drawing/2014/main" xmlns="" id="{AC84A3CE-31CE-42E6-B3A3-237D872BB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6803" y="1863213"/>
            <a:ext cx="4893084" cy="3131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xmlns="" id="{1B2FAA76-FB0C-4F2F-B678-2D6F6EE259B1}"/>
              </a:ext>
            </a:extLst>
          </p:cNvPr>
          <p:cNvSpPr/>
          <p:nvPr/>
        </p:nvSpPr>
        <p:spPr>
          <a:xfrm>
            <a:off x="7915919" y="5167312"/>
            <a:ext cx="2734851" cy="369332"/>
          </a:xfrm>
          <a:prstGeom prst="rect">
            <a:avLst/>
          </a:prstGeom>
        </p:spPr>
        <p:txBody>
          <a:bodyPr wrap="none">
            <a:spAutoFit/>
          </a:bodyPr>
          <a:lstStyle/>
          <a:p>
            <a:r>
              <a:rPr lang="es-ES" dirty="0">
                <a:solidFill>
                  <a:srgbClr val="000000"/>
                </a:solidFill>
                <a:latin typeface="Linux Libertine"/>
              </a:rPr>
              <a:t>Búsqueda en profundidad</a:t>
            </a:r>
            <a:endParaRPr lang="es-ES" b="0" i="0" dirty="0">
              <a:solidFill>
                <a:srgbClr val="000000"/>
              </a:solidFill>
              <a:effectLst/>
              <a:latin typeface="Linux Libertine"/>
            </a:endParaRPr>
          </a:p>
        </p:txBody>
      </p:sp>
    </p:spTree>
    <p:extLst>
      <p:ext uri="{BB962C8B-B14F-4D97-AF65-F5344CB8AC3E}">
        <p14:creationId xmlns:p14="http://schemas.microsoft.com/office/powerpoint/2010/main" val="2293867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7CE428A-157D-4544-93B3-0A8AF521E595}"/>
              </a:ext>
            </a:extLst>
          </p:cNvPr>
          <p:cNvSpPr>
            <a:spLocks noGrp="1"/>
          </p:cNvSpPr>
          <p:nvPr>
            <p:ph type="title"/>
          </p:nvPr>
        </p:nvSpPr>
        <p:spPr/>
        <p:txBody>
          <a:bodyPr/>
          <a:lstStyle/>
          <a:p>
            <a:r>
              <a:rPr lang="es-ES" dirty="0"/>
              <a:t>Algoritmo de Dijkstra</a:t>
            </a:r>
            <a:endParaRPr lang="es-MX" dirty="0"/>
          </a:p>
        </p:txBody>
      </p:sp>
      <p:pic>
        <p:nvPicPr>
          <p:cNvPr id="10242" name="Picture 2" descr="Resultado de imagen para Algoritmo de Dijkstra">
            <a:extLst>
              <a:ext uri="{FF2B5EF4-FFF2-40B4-BE49-F238E27FC236}">
                <a16:creationId xmlns:a16="http://schemas.microsoft.com/office/drawing/2014/main" xmlns="" id="{F8CEC865-4DD5-48EE-A0F1-2552DE547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738" y="2140514"/>
            <a:ext cx="59055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5134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CD86821-EDEF-4FBD-83C3-8EA4ADBC497C}"/>
              </a:ext>
            </a:extLst>
          </p:cNvPr>
          <p:cNvSpPr>
            <a:spLocks noGrp="1"/>
          </p:cNvSpPr>
          <p:nvPr>
            <p:ph type="title"/>
          </p:nvPr>
        </p:nvSpPr>
        <p:spPr/>
        <p:txBody>
          <a:bodyPr/>
          <a:lstStyle/>
          <a:p>
            <a:r>
              <a:rPr lang="es-MX" dirty="0"/>
              <a:t>Algoritmo de Prim</a:t>
            </a:r>
            <a:br>
              <a:rPr lang="es-MX" dirty="0"/>
            </a:br>
            <a:r>
              <a:rPr lang="es-MX" dirty="0"/>
              <a:t>	</a:t>
            </a:r>
            <a:r>
              <a:rPr lang="es-ES" dirty="0"/>
              <a:t>Árbol </a:t>
            </a:r>
            <a:r>
              <a:rPr lang="es-ES" dirty="0" err="1"/>
              <a:t>recubridor</a:t>
            </a:r>
            <a:r>
              <a:rPr lang="es-ES" dirty="0"/>
              <a:t> mínimo</a:t>
            </a:r>
            <a:endParaRPr lang="es-MX" dirty="0"/>
          </a:p>
        </p:txBody>
      </p:sp>
      <p:pic>
        <p:nvPicPr>
          <p:cNvPr id="11266" name="Picture 2" descr="https://upload.wikimedia.org/wikipedia/commons/thumb/d/d2/Minimum_spanning_tree.svg/1280px-Minimum_spanning_tree.svg.png">
            <a:extLst>
              <a:ext uri="{FF2B5EF4-FFF2-40B4-BE49-F238E27FC236}">
                <a16:creationId xmlns:a16="http://schemas.microsoft.com/office/drawing/2014/main" xmlns="" id="{DB05D174-2F08-43F6-925C-4671EE317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50" y="1325619"/>
            <a:ext cx="6855285" cy="553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0997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xmlns="" id="{82D62542-732D-4CAE-9057-93930CAF26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xmlns="" id="{BD44B13E-5D8C-4D46-917F-29A6AD81514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29674" y="-59376"/>
            <a:ext cx="12515851" cy="6923798"/>
            <a:chOff x="-329674" y="-51881"/>
            <a:chExt cx="12515851" cy="6923798"/>
          </a:xfrm>
        </p:grpSpPr>
        <p:sp>
          <p:nvSpPr>
            <p:cNvPr id="76" name="Freeform 5">
              <a:extLst>
                <a:ext uri="{FF2B5EF4-FFF2-40B4-BE49-F238E27FC236}">
                  <a16:creationId xmlns:a16="http://schemas.microsoft.com/office/drawing/2014/main" xmlns="" id="{A8A7F024-7A50-4CAA-BEDC-C4DA439EC78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6">
              <a:extLst>
                <a:ext uri="{FF2B5EF4-FFF2-40B4-BE49-F238E27FC236}">
                  <a16:creationId xmlns:a16="http://schemas.microsoft.com/office/drawing/2014/main" xmlns="" id="{CBF7C5E3-3522-4FD6-A927-C37F2768103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7">
              <a:extLst>
                <a:ext uri="{FF2B5EF4-FFF2-40B4-BE49-F238E27FC236}">
                  <a16:creationId xmlns:a16="http://schemas.microsoft.com/office/drawing/2014/main" xmlns="" id="{13844540-ABDE-40C9-A24D-2D47253993F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8">
              <a:extLst>
                <a:ext uri="{FF2B5EF4-FFF2-40B4-BE49-F238E27FC236}">
                  <a16:creationId xmlns:a16="http://schemas.microsoft.com/office/drawing/2014/main" xmlns="" id="{32428B88-297F-4FCC-A5C8-1C3E619EB25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9">
              <a:extLst>
                <a:ext uri="{FF2B5EF4-FFF2-40B4-BE49-F238E27FC236}">
                  <a16:creationId xmlns:a16="http://schemas.microsoft.com/office/drawing/2014/main" xmlns="" id="{F659ABF4-8881-44AC-852C-5D368A2363E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0">
              <a:extLst>
                <a:ext uri="{FF2B5EF4-FFF2-40B4-BE49-F238E27FC236}">
                  <a16:creationId xmlns:a16="http://schemas.microsoft.com/office/drawing/2014/main" xmlns="" id="{2C46FA5D-5BC7-483D-B560-3A5BE70BECA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1">
              <a:extLst>
                <a:ext uri="{FF2B5EF4-FFF2-40B4-BE49-F238E27FC236}">
                  <a16:creationId xmlns:a16="http://schemas.microsoft.com/office/drawing/2014/main" xmlns="" id="{DC248F3F-2678-4587-9DF3-B5AC0A2C953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2">
              <a:extLst>
                <a:ext uri="{FF2B5EF4-FFF2-40B4-BE49-F238E27FC236}">
                  <a16:creationId xmlns:a16="http://schemas.microsoft.com/office/drawing/2014/main" xmlns="" id="{0937B686-2E5D-4E3A-8278-5201DFA5257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3">
              <a:extLst>
                <a:ext uri="{FF2B5EF4-FFF2-40B4-BE49-F238E27FC236}">
                  <a16:creationId xmlns:a16="http://schemas.microsoft.com/office/drawing/2014/main" xmlns="" id="{A0DD5A03-18FF-4798-9D6B-8AFB8E1EFCF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4">
              <a:extLst>
                <a:ext uri="{FF2B5EF4-FFF2-40B4-BE49-F238E27FC236}">
                  <a16:creationId xmlns:a16="http://schemas.microsoft.com/office/drawing/2014/main" xmlns="" id="{496A90F5-ED19-486E-B11C-7B9A525130F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5">
              <a:extLst>
                <a:ext uri="{FF2B5EF4-FFF2-40B4-BE49-F238E27FC236}">
                  <a16:creationId xmlns:a16="http://schemas.microsoft.com/office/drawing/2014/main" xmlns="" id="{5AC1538B-C292-4B55-B8E6-145768F6BB6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xmlns="" id="{CBEEEAE9-588E-48D5-B54A-139ABAA845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7">
              <a:extLst>
                <a:ext uri="{FF2B5EF4-FFF2-40B4-BE49-F238E27FC236}">
                  <a16:creationId xmlns:a16="http://schemas.microsoft.com/office/drawing/2014/main" xmlns="" id="{E3986173-39C2-40E4-AF9C-3D6816D475D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8">
              <a:extLst>
                <a:ext uri="{FF2B5EF4-FFF2-40B4-BE49-F238E27FC236}">
                  <a16:creationId xmlns:a16="http://schemas.microsoft.com/office/drawing/2014/main" xmlns="" id="{969076E8-4EC7-4561-9747-0164841679A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9">
              <a:extLst>
                <a:ext uri="{FF2B5EF4-FFF2-40B4-BE49-F238E27FC236}">
                  <a16:creationId xmlns:a16="http://schemas.microsoft.com/office/drawing/2014/main" xmlns="" id="{CD55027D-97FB-4C8A-AE16-B5F49EFA89E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0">
              <a:extLst>
                <a:ext uri="{FF2B5EF4-FFF2-40B4-BE49-F238E27FC236}">
                  <a16:creationId xmlns:a16="http://schemas.microsoft.com/office/drawing/2014/main" xmlns="" id="{D3C94C24-AE67-42F8-90B0-0A2F0A7160D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1">
              <a:extLst>
                <a:ext uri="{FF2B5EF4-FFF2-40B4-BE49-F238E27FC236}">
                  <a16:creationId xmlns:a16="http://schemas.microsoft.com/office/drawing/2014/main" xmlns="" id="{DD6D31FA-53DB-4DA2-A173-33B30641929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2">
              <a:extLst>
                <a:ext uri="{FF2B5EF4-FFF2-40B4-BE49-F238E27FC236}">
                  <a16:creationId xmlns:a16="http://schemas.microsoft.com/office/drawing/2014/main" xmlns="" id="{7990DF8D-3EB0-47CA-B5FE-C9C9058B141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3">
              <a:extLst>
                <a:ext uri="{FF2B5EF4-FFF2-40B4-BE49-F238E27FC236}">
                  <a16:creationId xmlns:a16="http://schemas.microsoft.com/office/drawing/2014/main" xmlns="" id="{0A35CB93-4349-4B69-8CBA-B742CFF76B8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xmlns="" id="{8C09241C-06C0-415B-9FD0-B55B9A3A97A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258942" y="3893141"/>
            <a:ext cx="5648782" cy="1771275"/>
            <a:chOff x="3258942" y="3893141"/>
            <a:chExt cx="5648782" cy="1771275"/>
          </a:xfrm>
        </p:grpSpPr>
        <p:sp>
          <p:nvSpPr>
            <p:cNvPr id="97" name="Isosceles Triangle 39">
              <a:extLst>
                <a:ext uri="{FF2B5EF4-FFF2-40B4-BE49-F238E27FC236}">
                  <a16:creationId xmlns:a16="http://schemas.microsoft.com/office/drawing/2014/main" xmlns="" id="{8447B18C-79F2-49D5-8425-396A512DCB6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xmlns="" id="{FE1DCFE6-D442-4A73-9444-8588EDA992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258942" y="3893141"/>
              <a:ext cx="5648782"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xmlns="" id="{F0C80EAD-CEF9-49A9-9377-FC40CF1C35B8}"/>
              </a:ext>
            </a:extLst>
          </p:cNvPr>
          <p:cNvSpPr>
            <a:spLocks noGrp="1"/>
          </p:cNvSpPr>
          <p:nvPr>
            <p:ph type="title"/>
          </p:nvPr>
        </p:nvSpPr>
        <p:spPr>
          <a:xfrm>
            <a:off x="3341238" y="3980237"/>
            <a:ext cx="5495069" cy="727748"/>
          </a:xfrm>
        </p:spPr>
        <p:txBody>
          <a:bodyPr vert="horz" lIns="91440" tIns="45720" rIns="91440" bIns="45720" rtlCol="0" anchor="b">
            <a:normAutofit/>
          </a:bodyPr>
          <a:lstStyle/>
          <a:p>
            <a:pPr algn="ctr"/>
            <a:r>
              <a:rPr lang="en-US" sz="2800">
                <a:solidFill>
                  <a:srgbClr val="FFFFFF"/>
                </a:solidFill>
              </a:rPr>
              <a:t>Componente fuertemente conexo</a:t>
            </a:r>
          </a:p>
        </p:txBody>
      </p:sp>
      <p:pic>
        <p:nvPicPr>
          <p:cNvPr id="8196" name="Picture 4" descr="https://upload.wikimedia.org/wikipedia/commons/thumb/5/5c/Scc.png/220px-Scc.png">
            <a:extLst>
              <a:ext uri="{FF2B5EF4-FFF2-40B4-BE49-F238E27FC236}">
                <a16:creationId xmlns:a16="http://schemas.microsoft.com/office/drawing/2014/main" xmlns="" id="{748B15AC-B851-4C51-ACBB-17CC3B9BE7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33" b="1"/>
          <a:stretch/>
        </p:blipFill>
        <p:spPr bwMode="auto">
          <a:xfrm>
            <a:off x="3258942" y="1175191"/>
            <a:ext cx="5648782" cy="2638998"/>
          </a:xfrm>
          <a:prstGeom prst="rect">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607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CDA604A-256A-4D72-8CD5-7D01EFFCC236}"/>
              </a:ext>
            </a:extLst>
          </p:cNvPr>
          <p:cNvSpPr>
            <a:spLocks noGrp="1"/>
          </p:cNvSpPr>
          <p:nvPr>
            <p:ph type="title"/>
          </p:nvPr>
        </p:nvSpPr>
        <p:spPr/>
        <p:txBody>
          <a:bodyPr/>
          <a:lstStyle/>
          <a:p>
            <a:r>
              <a:rPr lang="es-MX" dirty="0" err="1"/>
              <a:t>Clustering</a:t>
            </a:r>
            <a:r>
              <a:rPr lang="es-MX" dirty="0"/>
              <a:t> </a:t>
            </a:r>
            <a:r>
              <a:rPr lang="es-MX" dirty="0" err="1"/>
              <a:t>coefficient</a:t>
            </a:r>
            <a:endParaRPr lang="es-MX" dirty="0"/>
          </a:p>
        </p:txBody>
      </p:sp>
      <p:pic>
        <p:nvPicPr>
          <p:cNvPr id="12290" name="Picture 2" descr="Imagen relacionada">
            <a:extLst>
              <a:ext uri="{FF2B5EF4-FFF2-40B4-BE49-F238E27FC236}">
                <a16:creationId xmlns:a16="http://schemas.microsoft.com/office/drawing/2014/main" xmlns="" id="{E78B650E-082D-4604-84B5-ABA6EEFD5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3468"/>
            <a:ext cx="7243967" cy="40747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upload.wikimedia.org/wikipedia/commons/thumb/0/0f/Clustering_coefficient_example.svg/220px-Clustering_coefficient_example.svg.png">
            <a:extLst>
              <a:ext uri="{FF2B5EF4-FFF2-40B4-BE49-F238E27FC236}">
                <a16:creationId xmlns:a16="http://schemas.microsoft.com/office/drawing/2014/main" xmlns="" id="{26C30020-B541-4BB1-BB91-968107A4C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2538" y="0"/>
            <a:ext cx="1633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36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xmlns="" id="{72257994-BD97-4691-8B89-198A6D2BAB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B68B1DF1-BAF7-4FDB-A7CC-4B77AAE0D9D5}"/>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a:solidFill>
                  <a:srgbClr val="404040"/>
                </a:solidFill>
              </a:rPr>
              <a:t>Modularity </a:t>
            </a:r>
          </a:p>
        </p:txBody>
      </p:sp>
      <p:pic>
        <p:nvPicPr>
          <p:cNvPr id="13314" name="Picture 2" descr="Resultado de imagen para Modularity (networks)">
            <a:extLst>
              <a:ext uri="{FF2B5EF4-FFF2-40B4-BE49-F238E27FC236}">
                <a16:creationId xmlns:a16="http://schemas.microsoft.com/office/drawing/2014/main" xmlns="" id="{536FFA8A-756E-43F8-8E78-C598175792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0125" y="468977"/>
            <a:ext cx="4578351" cy="35390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sultado de imagen para Modularity (networks)">
            <a:extLst>
              <a:ext uri="{FF2B5EF4-FFF2-40B4-BE49-F238E27FC236}">
                <a16:creationId xmlns:a16="http://schemas.microsoft.com/office/drawing/2014/main" xmlns="" id="{FF8A10B0-7C23-4488-817B-C4549021468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868" y="636948"/>
            <a:ext cx="5316388" cy="320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8070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7845966-6EFC-468A-9CC7-BAB4B95854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54372" y="0"/>
            <a:ext cx="9483256" cy="6858000"/>
          </a:xfrm>
          <a:prstGeom prst="rect">
            <a:avLst/>
          </a:prstGeom>
          <a:solidFill>
            <a:srgbClr val="694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75554383-98AF-4A47-BB65-705FAAA4BE6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xmlns="" id="{ADAD1991-FFD1-4E94-ABAB-7560D33008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3">
            <a:extLst>
              <a:ext uri="{FF2B5EF4-FFF2-40B4-BE49-F238E27FC236}">
                <a16:creationId xmlns:a16="http://schemas.microsoft.com/office/drawing/2014/main" xmlns="" id="{851BDB1C-122D-4951-BBEA-1D234978179F}"/>
              </a:ext>
            </a:extLst>
          </p:cNvPr>
          <p:cNvPicPr>
            <a:picLocks noChangeAspect="1"/>
          </p:cNvPicPr>
          <p:nvPr/>
        </p:nvPicPr>
        <p:blipFill>
          <a:blip r:embed="rId4"/>
          <a:stretch>
            <a:fillRect/>
          </a:stretch>
        </p:blipFill>
        <p:spPr>
          <a:xfrm>
            <a:off x="3509728" y="708832"/>
            <a:ext cx="5418372" cy="5201638"/>
          </a:xfrm>
          <a:prstGeom prst="rect">
            <a:avLst/>
          </a:prstGeom>
        </p:spPr>
      </p:pic>
      <p:pic>
        <p:nvPicPr>
          <p:cNvPr id="5" name="Imagen 4">
            <a:extLst>
              <a:ext uri="{FF2B5EF4-FFF2-40B4-BE49-F238E27FC236}">
                <a16:creationId xmlns:a16="http://schemas.microsoft.com/office/drawing/2014/main" xmlns="" id="{F91799AF-3A59-4383-BDB3-49B34277C314}"/>
              </a:ext>
            </a:extLst>
          </p:cNvPr>
          <p:cNvPicPr>
            <a:picLocks noChangeAspect="1"/>
          </p:cNvPicPr>
          <p:nvPr/>
        </p:nvPicPr>
        <p:blipFill>
          <a:blip r:embed="rId5"/>
          <a:stretch>
            <a:fillRect/>
          </a:stretch>
        </p:blipFill>
        <p:spPr>
          <a:xfrm>
            <a:off x="0" y="6375400"/>
            <a:ext cx="2968777" cy="435755"/>
          </a:xfrm>
          <a:prstGeom prst="rect">
            <a:avLst/>
          </a:prstGeom>
        </p:spPr>
      </p:pic>
      <p:pic>
        <p:nvPicPr>
          <p:cNvPr id="6" name="Imagen 5">
            <a:extLst>
              <a:ext uri="{FF2B5EF4-FFF2-40B4-BE49-F238E27FC236}">
                <a16:creationId xmlns:a16="http://schemas.microsoft.com/office/drawing/2014/main" xmlns="" id="{1B81302B-F00F-466C-8609-4EB6FB0E73BE}"/>
              </a:ext>
            </a:extLst>
          </p:cNvPr>
          <p:cNvPicPr>
            <a:picLocks noChangeAspect="1"/>
          </p:cNvPicPr>
          <p:nvPr/>
        </p:nvPicPr>
        <p:blipFill>
          <a:blip r:embed="rId6"/>
          <a:stretch>
            <a:fillRect/>
          </a:stretch>
        </p:blipFill>
        <p:spPr>
          <a:xfrm>
            <a:off x="9170575" y="131763"/>
            <a:ext cx="3021425" cy="909638"/>
          </a:xfrm>
          <a:prstGeom prst="rect">
            <a:avLst/>
          </a:prstGeom>
        </p:spPr>
      </p:pic>
    </p:spTree>
    <p:extLst>
      <p:ext uri="{BB962C8B-B14F-4D97-AF65-F5344CB8AC3E}">
        <p14:creationId xmlns:p14="http://schemas.microsoft.com/office/powerpoint/2010/main" val="7476473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F89A8C-C780-46AF-A4F8-CA56C449115F}"/>
              </a:ext>
            </a:extLst>
          </p:cNvPr>
          <p:cNvSpPr>
            <a:spLocks noGrp="1"/>
          </p:cNvSpPr>
          <p:nvPr>
            <p:ph type="title"/>
          </p:nvPr>
        </p:nvSpPr>
        <p:spPr/>
        <p:txBody>
          <a:bodyPr/>
          <a:lstStyle/>
          <a:p>
            <a:r>
              <a:rPr lang="es-MX" dirty="0" err="1"/>
              <a:t>Networkx</a:t>
            </a:r>
            <a:r>
              <a:rPr lang="es-MX" dirty="0"/>
              <a:t>!</a:t>
            </a:r>
          </a:p>
        </p:txBody>
      </p:sp>
      <p:sp>
        <p:nvSpPr>
          <p:cNvPr id="3" name="Marcador de contenido 2">
            <a:extLst>
              <a:ext uri="{FF2B5EF4-FFF2-40B4-BE49-F238E27FC236}">
                <a16:creationId xmlns:a16="http://schemas.microsoft.com/office/drawing/2014/main" xmlns="" id="{7CE9A39B-42CA-4270-BA37-6A5D1A7551CE}"/>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EDE129AB-3AD5-4B92-BFC0-B6D858FA72DE}"/>
              </a:ext>
            </a:extLst>
          </p:cNvPr>
          <p:cNvPicPr>
            <a:picLocks noChangeAspect="1"/>
          </p:cNvPicPr>
          <p:nvPr/>
        </p:nvPicPr>
        <p:blipFill>
          <a:blip r:embed="rId3"/>
          <a:stretch>
            <a:fillRect/>
          </a:stretch>
        </p:blipFill>
        <p:spPr>
          <a:xfrm>
            <a:off x="4731657" y="1782692"/>
            <a:ext cx="4206055" cy="5075307"/>
          </a:xfrm>
          <a:prstGeom prst="rect">
            <a:avLst/>
          </a:prstGeom>
        </p:spPr>
      </p:pic>
    </p:spTree>
    <p:extLst>
      <p:ext uri="{BB962C8B-B14F-4D97-AF65-F5344CB8AC3E}">
        <p14:creationId xmlns:p14="http://schemas.microsoft.com/office/powerpoint/2010/main" val="33143669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4A0D2BE-5A86-467A-9DF9-34EABB69152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8A87E643-8EA7-4E6E-AD8B-1F7A1B32AEB7}"/>
              </a:ext>
            </a:extLst>
          </p:cNvPr>
          <p:cNvSpPr>
            <a:spLocks noGrp="1"/>
          </p:cNvSpPr>
          <p:nvPr>
            <p:ph idx="1"/>
          </p:nvPr>
        </p:nvSpPr>
        <p:spPr/>
        <p:txBody>
          <a:bodyPr/>
          <a:lstStyle/>
          <a:p>
            <a:endParaRPr lang="es-MX"/>
          </a:p>
        </p:txBody>
      </p:sp>
      <p:pic>
        <p:nvPicPr>
          <p:cNvPr id="4098" name="Picture 2" descr="Resultado de imagen para dudas">
            <a:extLst>
              <a:ext uri="{FF2B5EF4-FFF2-40B4-BE49-F238E27FC236}">
                <a16:creationId xmlns:a16="http://schemas.microsoft.com/office/drawing/2014/main" xmlns="" id="{16964543-EA48-46B2-8BB0-40A53D576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800100"/>
            <a:ext cx="1190625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6610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5" name="Picture 2" descr="Resultado de imagen para fin">
            <a:extLst>
              <a:ext uri="{FF2B5EF4-FFF2-40B4-BE49-F238E27FC236}">
                <a16:creationId xmlns:a16="http://schemas.microsoft.com/office/drawing/2014/main" xmlns="" id="{8D2B03BB-316A-429F-BF08-42BC7B0D73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3355" y="643466"/>
            <a:ext cx="960529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954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Resultado de imagen para Conditional probabilities">
            <a:extLst>
              <a:ext uri="{FF2B5EF4-FFF2-40B4-BE49-F238E27FC236}">
                <a16:creationId xmlns:a16="http://schemas.microsoft.com/office/drawing/2014/main" xmlns="" id="{1F8B3A3D-F1EB-41C2-A78E-51A632EAE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378" y="2748270"/>
            <a:ext cx="5753621" cy="410973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xmlns="" id="{D0AAD4EF-6865-409C-9064-23126EF1A81F}"/>
              </a:ext>
            </a:extLst>
          </p:cNvPr>
          <p:cNvSpPr/>
          <p:nvPr/>
        </p:nvSpPr>
        <p:spPr>
          <a:xfrm>
            <a:off x="2375056" y="0"/>
            <a:ext cx="7368877"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Probabilidad Condicional</a:t>
            </a:r>
          </a:p>
        </p:txBody>
      </p:sp>
      <p:pic>
        <p:nvPicPr>
          <p:cNvPr id="2050" name="Picture 2" descr="Resultado de imagen para bed sunny">
            <a:extLst>
              <a:ext uri="{FF2B5EF4-FFF2-40B4-BE49-F238E27FC236}">
                <a16:creationId xmlns:a16="http://schemas.microsoft.com/office/drawing/2014/main" xmlns="" id="{C5171186-9B5C-4C2B-B7E9-C7D3C0F153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613" y="1351655"/>
            <a:ext cx="4328886" cy="28792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bed rainy">
            <a:extLst>
              <a:ext uri="{FF2B5EF4-FFF2-40B4-BE49-F238E27FC236}">
                <a16:creationId xmlns:a16="http://schemas.microsoft.com/office/drawing/2014/main" xmlns="" id="{EF3B61AF-5747-4AD1-BC4A-D180B618B0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2532" y="1335506"/>
            <a:ext cx="2877754" cy="287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0736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4B58218-6F94-4215-BADA-31D35CB5FB06}"/>
              </a:ext>
            </a:extLst>
          </p:cNvPr>
          <p:cNvSpPr>
            <a:spLocks noGrp="1"/>
          </p:cNvSpPr>
          <p:nvPr>
            <p:ph type="title"/>
          </p:nvPr>
        </p:nvSpPr>
        <p:spPr/>
        <p:txBody>
          <a:bodyPr/>
          <a:lstStyle/>
          <a:p>
            <a:r>
              <a:rPr lang="es-MX" dirty="0"/>
              <a:t> </a:t>
            </a:r>
            <a:r>
              <a:rPr lang="es-MX" dirty="0" err="1"/>
              <a:t>Introduction</a:t>
            </a:r>
            <a:r>
              <a:rPr lang="es-MX" dirty="0"/>
              <a:t> </a:t>
            </a:r>
            <a:r>
              <a:rPr lang="es-MX" dirty="0" err="1"/>
              <a:t>to</a:t>
            </a:r>
            <a:r>
              <a:rPr lang="es-MX" dirty="0"/>
              <a:t> Machine </a:t>
            </a:r>
            <a:r>
              <a:rPr lang="es-MX" dirty="0" err="1"/>
              <a:t>Learning</a:t>
            </a:r>
            <a:endParaRPr lang="es-MX" dirty="0"/>
          </a:p>
        </p:txBody>
      </p:sp>
      <p:pic>
        <p:nvPicPr>
          <p:cNvPr id="1026" name="Picture 2" descr="Resultado de imagen para classification knn">
            <a:extLst>
              <a:ext uri="{FF2B5EF4-FFF2-40B4-BE49-F238E27FC236}">
                <a16:creationId xmlns:a16="http://schemas.microsoft.com/office/drawing/2014/main" xmlns="" id="{7FC8B5F9-AD38-45EA-8F61-9EB389F9E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4898526" cy="36625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clustering">
            <a:extLst>
              <a:ext uri="{FF2B5EF4-FFF2-40B4-BE49-F238E27FC236}">
                <a16:creationId xmlns:a16="http://schemas.microsoft.com/office/drawing/2014/main" xmlns="" id="{65A5A368-5D86-438B-A320-8E08CF787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650" y="2222842"/>
            <a:ext cx="50101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628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09B05C1-C0AD-4046-887F-54E557ED3DE0}"/>
              </a:ext>
            </a:extLst>
          </p:cNvPr>
          <p:cNvSpPr>
            <a:spLocks noGrp="1"/>
          </p:cNvSpPr>
          <p:nvPr>
            <p:ph type="title"/>
          </p:nvPr>
        </p:nvSpPr>
        <p:spPr/>
        <p:txBody>
          <a:bodyPr/>
          <a:lstStyle/>
          <a:p>
            <a:endParaRPr lang="es-MX"/>
          </a:p>
        </p:txBody>
      </p:sp>
      <p:pic>
        <p:nvPicPr>
          <p:cNvPr id="3" name="Imagen 2">
            <a:extLst>
              <a:ext uri="{FF2B5EF4-FFF2-40B4-BE49-F238E27FC236}">
                <a16:creationId xmlns:a16="http://schemas.microsoft.com/office/drawing/2014/main" xmlns="" id="{C2FB811E-2416-46E4-8057-91AB590241A7}"/>
              </a:ext>
            </a:extLst>
          </p:cNvPr>
          <p:cNvPicPr>
            <a:picLocks noChangeAspect="1"/>
          </p:cNvPicPr>
          <p:nvPr/>
        </p:nvPicPr>
        <p:blipFill>
          <a:blip r:embed="rId3"/>
          <a:stretch>
            <a:fillRect/>
          </a:stretch>
        </p:blipFill>
        <p:spPr>
          <a:xfrm>
            <a:off x="1576387" y="461962"/>
            <a:ext cx="9039225" cy="5934075"/>
          </a:xfrm>
          <a:prstGeom prst="rect">
            <a:avLst/>
          </a:prstGeom>
        </p:spPr>
      </p:pic>
    </p:spTree>
    <p:extLst>
      <p:ext uri="{BB962C8B-B14F-4D97-AF65-F5344CB8AC3E}">
        <p14:creationId xmlns:p14="http://schemas.microsoft.com/office/powerpoint/2010/main" val="26725773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582E9BC-E2B2-401A-8437-56F889140200}"/>
              </a:ext>
            </a:extLst>
          </p:cNvPr>
          <p:cNvSpPr>
            <a:spLocks noGrp="1"/>
          </p:cNvSpPr>
          <p:nvPr>
            <p:ph type="title"/>
          </p:nvPr>
        </p:nvSpPr>
        <p:spPr/>
        <p:txBody>
          <a:bodyPr/>
          <a:lstStyle/>
          <a:p>
            <a:r>
              <a:rPr lang="es-MX" dirty="0"/>
              <a:t>¿Qué es Machine </a:t>
            </a:r>
            <a:r>
              <a:rPr lang="es-MX" dirty="0" err="1"/>
              <a:t>Learning</a:t>
            </a:r>
            <a:r>
              <a:rPr lang="es-MX" dirty="0"/>
              <a:t>?</a:t>
            </a:r>
          </a:p>
        </p:txBody>
      </p:sp>
      <p:pic>
        <p:nvPicPr>
          <p:cNvPr id="3" name="Imagen 2">
            <a:extLst>
              <a:ext uri="{FF2B5EF4-FFF2-40B4-BE49-F238E27FC236}">
                <a16:creationId xmlns:a16="http://schemas.microsoft.com/office/drawing/2014/main" xmlns="" id="{DAC0BDF8-5681-45E4-B14E-D983E374F3F2}"/>
              </a:ext>
            </a:extLst>
          </p:cNvPr>
          <p:cNvPicPr>
            <a:picLocks noChangeAspect="1"/>
          </p:cNvPicPr>
          <p:nvPr/>
        </p:nvPicPr>
        <p:blipFill rotWithShape="1">
          <a:blip r:embed="rId3"/>
          <a:srcRect t="22348"/>
          <a:stretch/>
        </p:blipFill>
        <p:spPr>
          <a:xfrm>
            <a:off x="1738312" y="1690688"/>
            <a:ext cx="8715375" cy="4881562"/>
          </a:xfrm>
          <a:prstGeom prst="rect">
            <a:avLst/>
          </a:prstGeom>
        </p:spPr>
      </p:pic>
    </p:spTree>
    <p:extLst>
      <p:ext uri="{BB962C8B-B14F-4D97-AF65-F5344CB8AC3E}">
        <p14:creationId xmlns:p14="http://schemas.microsoft.com/office/powerpoint/2010/main" val="38761804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A4BC3A4-C616-46A8-AB4A-90CD7D5C3B60}"/>
              </a:ext>
            </a:extLst>
          </p:cNvPr>
          <p:cNvSpPr>
            <a:spLocks noGrp="1"/>
          </p:cNvSpPr>
          <p:nvPr>
            <p:ph type="title"/>
          </p:nvPr>
        </p:nvSpPr>
        <p:spPr/>
        <p:txBody>
          <a:bodyPr/>
          <a:lstStyle/>
          <a:p>
            <a:endParaRPr lang="es-MX"/>
          </a:p>
        </p:txBody>
      </p:sp>
      <p:pic>
        <p:nvPicPr>
          <p:cNvPr id="2050" name="Picture 2" descr="Resultado de imagen para supervised vs unsupervised">
            <a:extLst>
              <a:ext uri="{FF2B5EF4-FFF2-40B4-BE49-F238E27FC236}">
                <a16:creationId xmlns:a16="http://schemas.microsoft.com/office/drawing/2014/main" xmlns="" id="{67ECF98E-0976-4EDB-923B-DB74D9E6D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1785938"/>
            <a:ext cx="880110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036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4B23B30-5718-4CD6-B5D6-DA8624F661F9}"/>
              </a:ext>
            </a:extLst>
          </p:cNvPr>
          <p:cNvSpPr>
            <a:spLocks noGrp="1"/>
          </p:cNvSpPr>
          <p:nvPr>
            <p:ph type="title"/>
          </p:nvPr>
        </p:nvSpPr>
        <p:spPr/>
        <p:txBody>
          <a:bodyPr/>
          <a:lstStyle/>
          <a:p>
            <a:r>
              <a:rPr lang="es-MX" dirty="0"/>
              <a:t>Agrupar ejemplos - </a:t>
            </a:r>
            <a:r>
              <a:rPr lang="es-MX" dirty="0" err="1"/>
              <a:t>Clustering</a:t>
            </a:r>
            <a:endParaRPr lang="es-MX" dirty="0"/>
          </a:p>
        </p:txBody>
      </p:sp>
      <p:pic>
        <p:nvPicPr>
          <p:cNvPr id="8194" name="Picture 2" descr="Resultado de imagen para clustering">
            <a:extLst>
              <a:ext uri="{FF2B5EF4-FFF2-40B4-BE49-F238E27FC236}">
                <a16:creationId xmlns:a16="http://schemas.microsoft.com/office/drawing/2014/main" xmlns="" id="{E8095F98-BD8B-4508-9A0C-360A9882C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8" y="1690688"/>
            <a:ext cx="11084544" cy="473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8656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4B23B30-5718-4CD6-B5D6-DA8624F661F9}"/>
              </a:ext>
            </a:extLst>
          </p:cNvPr>
          <p:cNvSpPr>
            <a:spLocks noGrp="1"/>
          </p:cNvSpPr>
          <p:nvPr>
            <p:ph type="title"/>
          </p:nvPr>
        </p:nvSpPr>
        <p:spPr/>
        <p:txBody>
          <a:bodyPr/>
          <a:lstStyle/>
          <a:p>
            <a:r>
              <a:rPr lang="es-MX" dirty="0" err="1"/>
              <a:t>Clustering</a:t>
            </a:r>
            <a:r>
              <a:rPr lang="es-MX" dirty="0"/>
              <a:t> “pseudocódigo”</a:t>
            </a:r>
          </a:p>
        </p:txBody>
      </p:sp>
      <p:sp>
        <p:nvSpPr>
          <p:cNvPr id="4" name="Marcador de contenido 3">
            <a:extLst>
              <a:ext uri="{FF2B5EF4-FFF2-40B4-BE49-F238E27FC236}">
                <a16:creationId xmlns:a16="http://schemas.microsoft.com/office/drawing/2014/main" xmlns="" id="{B892188D-6066-466C-924D-742719377B73}"/>
              </a:ext>
            </a:extLst>
          </p:cNvPr>
          <p:cNvSpPr>
            <a:spLocks noGrp="1"/>
          </p:cNvSpPr>
          <p:nvPr>
            <p:ph idx="1"/>
          </p:nvPr>
        </p:nvSpPr>
        <p:spPr/>
        <p:txBody>
          <a:bodyPr/>
          <a:lstStyle/>
          <a:p>
            <a:r>
              <a:rPr lang="es-MX" dirty="0"/>
              <a:t>Queremos decidir qué ejemplos son “similares” tratando de </a:t>
            </a:r>
            <a:r>
              <a:rPr lang="es-MX" dirty="0" err="1"/>
              <a:t>separalos</a:t>
            </a:r>
            <a:r>
              <a:rPr lang="es-MX" dirty="0"/>
              <a:t> en grupos “naturales”</a:t>
            </a:r>
          </a:p>
          <a:p>
            <a:pPr lvl="1"/>
            <a:r>
              <a:rPr lang="es-MX" dirty="0" err="1"/>
              <a:t>Similaridad</a:t>
            </a:r>
            <a:r>
              <a:rPr lang="es-MX" dirty="0"/>
              <a:t> es una medida de distancia</a:t>
            </a:r>
          </a:p>
          <a:p>
            <a:r>
              <a:rPr lang="es-MX" dirty="0"/>
              <a:t>Supongamos que sabemos que hay k grupos distintos (no sabemos cuáles)</a:t>
            </a:r>
          </a:p>
          <a:p>
            <a:pPr lvl="1"/>
            <a:r>
              <a:rPr lang="es-MX" dirty="0"/>
              <a:t>Elegir k ejemplos (</a:t>
            </a:r>
            <a:r>
              <a:rPr lang="es-MX" dirty="0" err="1"/>
              <a:t>randómicamente</a:t>
            </a:r>
            <a:r>
              <a:rPr lang="es-MX" dirty="0"/>
              <a:t>?)</a:t>
            </a:r>
          </a:p>
          <a:p>
            <a:pPr lvl="1"/>
            <a:r>
              <a:rPr lang="es-MX" dirty="0"/>
              <a:t>Agrupar a los restantes tratando de minimizar la distancia</a:t>
            </a:r>
          </a:p>
          <a:p>
            <a:pPr lvl="1"/>
            <a:r>
              <a:rPr lang="es-MX" dirty="0"/>
              <a:t>Encontrar la mediana de cada </a:t>
            </a:r>
            <a:r>
              <a:rPr lang="es-MX" dirty="0" err="1"/>
              <a:t>cluster</a:t>
            </a:r>
            <a:r>
              <a:rPr lang="es-MX" dirty="0"/>
              <a:t> y elegir como nuevos ejemplares</a:t>
            </a:r>
          </a:p>
          <a:p>
            <a:pPr lvl="1"/>
            <a:r>
              <a:rPr lang="es-MX" dirty="0"/>
              <a:t>Repetir hasta que no cambie</a:t>
            </a:r>
          </a:p>
        </p:txBody>
      </p:sp>
    </p:spTree>
    <p:extLst>
      <p:ext uri="{BB962C8B-B14F-4D97-AF65-F5344CB8AC3E}">
        <p14:creationId xmlns:p14="http://schemas.microsoft.com/office/powerpoint/2010/main" val="40982797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5645B7A-A85C-4BD1-B4D8-BD7EDD2A796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09FD4034-16DB-4D7B-ADEF-B3B29F634A70}"/>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5899330C-6EBE-4982-AB7F-811358DACF28}"/>
              </a:ext>
            </a:extLst>
          </p:cNvPr>
          <p:cNvPicPr>
            <a:picLocks noChangeAspect="1"/>
          </p:cNvPicPr>
          <p:nvPr/>
        </p:nvPicPr>
        <p:blipFill>
          <a:blip r:embed="rId2"/>
          <a:stretch>
            <a:fillRect/>
          </a:stretch>
        </p:blipFill>
        <p:spPr>
          <a:xfrm>
            <a:off x="2119312" y="561975"/>
            <a:ext cx="7953375" cy="5734050"/>
          </a:xfrm>
          <a:prstGeom prst="rect">
            <a:avLst/>
          </a:prstGeom>
        </p:spPr>
      </p:pic>
    </p:spTree>
    <p:extLst>
      <p:ext uri="{BB962C8B-B14F-4D97-AF65-F5344CB8AC3E}">
        <p14:creationId xmlns:p14="http://schemas.microsoft.com/office/powerpoint/2010/main" val="646464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BCE7BCA-8BA0-47E7-9C24-41954B10C7B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A2D83D0E-F47E-45BF-B4CD-87895B5FFA85}"/>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ED1D47F5-C4DE-4787-BED4-F6F173E17EA0}"/>
              </a:ext>
            </a:extLst>
          </p:cNvPr>
          <p:cNvPicPr>
            <a:picLocks noChangeAspect="1"/>
          </p:cNvPicPr>
          <p:nvPr/>
        </p:nvPicPr>
        <p:blipFill>
          <a:blip r:embed="rId2"/>
          <a:stretch>
            <a:fillRect/>
          </a:stretch>
        </p:blipFill>
        <p:spPr>
          <a:xfrm>
            <a:off x="2819400" y="657225"/>
            <a:ext cx="6553200" cy="5543550"/>
          </a:xfrm>
          <a:prstGeom prst="rect">
            <a:avLst/>
          </a:prstGeom>
        </p:spPr>
      </p:pic>
    </p:spTree>
    <p:extLst>
      <p:ext uri="{BB962C8B-B14F-4D97-AF65-F5344CB8AC3E}">
        <p14:creationId xmlns:p14="http://schemas.microsoft.com/office/powerpoint/2010/main" val="23461329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5CF817E-FF9C-4F98-B011-22CA67F9895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44232BAB-5CD4-4BDB-9C7E-F9C87CA9BA31}"/>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DBE4B76F-F907-4739-AF79-96BF4AB5680D}"/>
              </a:ext>
            </a:extLst>
          </p:cNvPr>
          <p:cNvPicPr>
            <a:picLocks noChangeAspect="1"/>
          </p:cNvPicPr>
          <p:nvPr/>
        </p:nvPicPr>
        <p:blipFill>
          <a:blip r:embed="rId2"/>
          <a:stretch>
            <a:fillRect/>
          </a:stretch>
        </p:blipFill>
        <p:spPr>
          <a:xfrm>
            <a:off x="2676525" y="614362"/>
            <a:ext cx="6838950" cy="5629275"/>
          </a:xfrm>
          <a:prstGeom prst="rect">
            <a:avLst/>
          </a:prstGeom>
        </p:spPr>
      </p:pic>
    </p:spTree>
    <p:extLst>
      <p:ext uri="{BB962C8B-B14F-4D97-AF65-F5344CB8AC3E}">
        <p14:creationId xmlns:p14="http://schemas.microsoft.com/office/powerpoint/2010/main" val="4672278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B2BE10-E2D6-4FB8-8D79-9BC80E1C8FB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10E96D6E-5534-444F-9064-263E39D70FA7}"/>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0142B698-7FDF-406D-B097-45585080F96E}"/>
              </a:ext>
            </a:extLst>
          </p:cNvPr>
          <p:cNvPicPr>
            <a:picLocks noChangeAspect="1"/>
          </p:cNvPicPr>
          <p:nvPr/>
        </p:nvPicPr>
        <p:blipFill>
          <a:blip r:embed="rId2"/>
          <a:stretch>
            <a:fillRect/>
          </a:stretch>
        </p:blipFill>
        <p:spPr>
          <a:xfrm>
            <a:off x="2809875" y="638175"/>
            <a:ext cx="6572250" cy="5581650"/>
          </a:xfrm>
          <a:prstGeom prst="rect">
            <a:avLst/>
          </a:prstGeom>
        </p:spPr>
      </p:pic>
    </p:spTree>
    <p:extLst>
      <p:ext uri="{BB962C8B-B14F-4D97-AF65-F5344CB8AC3E}">
        <p14:creationId xmlns:p14="http://schemas.microsoft.com/office/powerpoint/2010/main" val="4194225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0D45F9BC-93F0-430D-8BEC-4F2CA8466675}"/>
              </a:ext>
            </a:extLst>
          </p:cNvPr>
          <p:cNvSpPr/>
          <p:nvPr/>
        </p:nvSpPr>
        <p:spPr>
          <a:xfrm>
            <a:off x="0" y="0"/>
            <a:ext cx="5418471"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Ejemplo del Radar</a:t>
            </a:r>
          </a:p>
        </p:txBody>
      </p:sp>
      <p:pic>
        <p:nvPicPr>
          <p:cNvPr id="3074" name="Picture 2" descr="Resultado de imagen para radar">
            <a:extLst>
              <a:ext uri="{FF2B5EF4-FFF2-40B4-BE49-F238E27FC236}">
                <a16:creationId xmlns:a16="http://schemas.microsoft.com/office/drawing/2014/main" xmlns="" id="{314D836C-F52E-41F5-A8E3-A022C8211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82"/>
          <a:stretch/>
        </p:blipFill>
        <p:spPr bwMode="auto">
          <a:xfrm>
            <a:off x="0" y="1172170"/>
            <a:ext cx="2476500" cy="245144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xmlns="" id="{05F736F2-BEB5-4472-9A45-097973F5CB7E}"/>
              </a:ext>
            </a:extLst>
          </p:cNvPr>
          <p:cNvSpPr txBox="1"/>
          <p:nvPr/>
        </p:nvSpPr>
        <p:spPr>
          <a:xfrm>
            <a:off x="3265261" y="1177447"/>
            <a:ext cx="8926739" cy="2308324"/>
          </a:xfrm>
          <a:prstGeom prst="rect">
            <a:avLst/>
          </a:prstGeom>
          <a:noFill/>
        </p:spPr>
        <p:txBody>
          <a:bodyPr wrap="none" rtlCol="0">
            <a:spAutoFit/>
          </a:bodyPr>
          <a:lstStyle/>
          <a:p>
            <a:r>
              <a:rPr lang="es-MX" dirty="0"/>
              <a:t>Compramos un buen radar, pero que a veces se equivoca! </a:t>
            </a:r>
          </a:p>
          <a:p>
            <a:r>
              <a:rPr lang="es-MX" dirty="0"/>
              <a:t>	Si hay algo volando por ahí, el 99% de las veces lo encuentra</a:t>
            </a:r>
          </a:p>
          <a:p>
            <a:r>
              <a:rPr lang="es-MX" dirty="0"/>
              <a:t>	Si no hay nada volando, tiene un 10% de falsas alarmas</a:t>
            </a:r>
          </a:p>
          <a:p>
            <a:endParaRPr lang="es-MX" dirty="0"/>
          </a:p>
          <a:p>
            <a:r>
              <a:rPr lang="es-MX" dirty="0"/>
              <a:t>El 95% del tiempo no hay aviones volando</a:t>
            </a:r>
          </a:p>
          <a:p>
            <a:endParaRPr lang="es-MX" dirty="0"/>
          </a:p>
          <a:p>
            <a:endParaRPr lang="es-MX" dirty="0"/>
          </a:p>
          <a:p>
            <a:r>
              <a:rPr lang="es-MX" dirty="0"/>
              <a:t>¿Cuál es la probabilidad de que verdaderamente haya un avión cuando el radar detectó algo?</a:t>
            </a:r>
          </a:p>
        </p:txBody>
      </p:sp>
    </p:spTree>
    <p:extLst>
      <p:ext uri="{BB962C8B-B14F-4D97-AF65-F5344CB8AC3E}">
        <p14:creationId xmlns:p14="http://schemas.microsoft.com/office/powerpoint/2010/main" val="8488622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15E1F8-A5FA-4264-8BFF-F13A88FD548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FA0A5FF1-9EB6-47DF-8568-4E966BBA40CD}"/>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33F7E794-9E24-4531-9C98-D618D48456B8}"/>
              </a:ext>
            </a:extLst>
          </p:cNvPr>
          <p:cNvPicPr>
            <a:picLocks noChangeAspect="1"/>
          </p:cNvPicPr>
          <p:nvPr/>
        </p:nvPicPr>
        <p:blipFill>
          <a:blip r:embed="rId2"/>
          <a:stretch>
            <a:fillRect/>
          </a:stretch>
        </p:blipFill>
        <p:spPr>
          <a:xfrm>
            <a:off x="2738437" y="638175"/>
            <a:ext cx="6715125" cy="5581650"/>
          </a:xfrm>
          <a:prstGeom prst="rect">
            <a:avLst/>
          </a:prstGeom>
        </p:spPr>
      </p:pic>
    </p:spTree>
    <p:extLst>
      <p:ext uri="{BB962C8B-B14F-4D97-AF65-F5344CB8AC3E}">
        <p14:creationId xmlns:p14="http://schemas.microsoft.com/office/powerpoint/2010/main" val="31551206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6450CC0-C869-4BF8-A3DD-A19EB1B129C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42BE986F-CBE3-4D5A-B2FD-50B5DCCE18D7}"/>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468B02F7-180A-4B61-A26E-B5D43267B227}"/>
              </a:ext>
            </a:extLst>
          </p:cNvPr>
          <p:cNvPicPr>
            <a:picLocks noChangeAspect="1"/>
          </p:cNvPicPr>
          <p:nvPr/>
        </p:nvPicPr>
        <p:blipFill>
          <a:blip r:embed="rId2"/>
          <a:stretch>
            <a:fillRect/>
          </a:stretch>
        </p:blipFill>
        <p:spPr>
          <a:xfrm>
            <a:off x="2852737" y="652462"/>
            <a:ext cx="6486525" cy="5553075"/>
          </a:xfrm>
          <a:prstGeom prst="rect">
            <a:avLst/>
          </a:prstGeom>
        </p:spPr>
      </p:pic>
    </p:spTree>
    <p:extLst>
      <p:ext uri="{BB962C8B-B14F-4D97-AF65-F5344CB8AC3E}">
        <p14:creationId xmlns:p14="http://schemas.microsoft.com/office/powerpoint/2010/main" val="31187001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2A1B03-908B-45EE-BEC3-03A69B156309}"/>
              </a:ext>
            </a:extLst>
          </p:cNvPr>
          <p:cNvSpPr>
            <a:spLocks noGrp="1"/>
          </p:cNvSpPr>
          <p:nvPr>
            <p:ph type="title"/>
          </p:nvPr>
        </p:nvSpPr>
        <p:spPr/>
        <p:txBody>
          <a:bodyPr/>
          <a:lstStyle/>
          <a:p>
            <a:r>
              <a:rPr lang="es-MX" dirty="0"/>
              <a:t>Problemas</a:t>
            </a:r>
          </a:p>
        </p:txBody>
      </p:sp>
      <p:sp>
        <p:nvSpPr>
          <p:cNvPr id="3" name="Marcador de contenido 2">
            <a:extLst>
              <a:ext uri="{FF2B5EF4-FFF2-40B4-BE49-F238E27FC236}">
                <a16:creationId xmlns:a16="http://schemas.microsoft.com/office/drawing/2014/main" xmlns="" id="{D3B73312-2D9F-4A41-87EC-872CDCA07681}"/>
              </a:ext>
            </a:extLst>
          </p:cNvPr>
          <p:cNvSpPr>
            <a:spLocks noGrp="1"/>
          </p:cNvSpPr>
          <p:nvPr>
            <p:ph idx="1"/>
          </p:nvPr>
        </p:nvSpPr>
        <p:spPr/>
        <p:txBody>
          <a:bodyPr/>
          <a:lstStyle/>
          <a:p>
            <a:r>
              <a:rPr lang="es-MX" dirty="0"/>
              <a:t>¿Cómo elegir k?</a:t>
            </a:r>
          </a:p>
          <a:p>
            <a:r>
              <a:rPr lang="es-MX" dirty="0"/>
              <a:t>¿Cómo elegir los centroides iniciales?</a:t>
            </a:r>
          </a:p>
        </p:txBody>
      </p:sp>
    </p:spTree>
    <p:extLst>
      <p:ext uri="{BB962C8B-B14F-4D97-AF65-F5344CB8AC3E}">
        <p14:creationId xmlns:p14="http://schemas.microsoft.com/office/powerpoint/2010/main" val="12272596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50A2B76-D91E-499B-AB69-AC63F10614F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05E11A31-F8C0-43AD-BC73-07D3897A054B}"/>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6E833E56-744B-4DB4-AFAF-CFE0CBD01841}"/>
              </a:ext>
            </a:extLst>
          </p:cNvPr>
          <p:cNvPicPr>
            <a:picLocks noChangeAspect="1"/>
          </p:cNvPicPr>
          <p:nvPr/>
        </p:nvPicPr>
        <p:blipFill>
          <a:blip r:embed="rId2"/>
          <a:stretch>
            <a:fillRect/>
          </a:stretch>
        </p:blipFill>
        <p:spPr>
          <a:xfrm>
            <a:off x="0" y="1"/>
            <a:ext cx="6036688" cy="4740812"/>
          </a:xfrm>
          <a:prstGeom prst="rect">
            <a:avLst/>
          </a:prstGeom>
        </p:spPr>
      </p:pic>
      <p:pic>
        <p:nvPicPr>
          <p:cNvPr id="5" name="Imagen 4">
            <a:extLst>
              <a:ext uri="{FF2B5EF4-FFF2-40B4-BE49-F238E27FC236}">
                <a16:creationId xmlns:a16="http://schemas.microsoft.com/office/drawing/2014/main" xmlns="" id="{97A904D3-2F1B-4EAF-A737-7351E5A03E80}"/>
              </a:ext>
            </a:extLst>
          </p:cNvPr>
          <p:cNvPicPr>
            <a:picLocks noChangeAspect="1"/>
          </p:cNvPicPr>
          <p:nvPr/>
        </p:nvPicPr>
        <p:blipFill>
          <a:blip r:embed="rId3"/>
          <a:stretch>
            <a:fillRect/>
          </a:stretch>
        </p:blipFill>
        <p:spPr>
          <a:xfrm>
            <a:off x="6032814" y="1690688"/>
            <a:ext cx="6159185" cy="5153244"/>
          </a:xfrm>
          <a:prstGeom prst="rect">
            <a:avLst/>
          </a:prstGeom>
        </p:spPr>
      </p:pic>
    </p:spTree>
    <p:extLst>
      <p:ext uri="{BB962C8B-B14F-4D97-AF65-F5344CB8AC3E}">
        <p14:creationId xmlns:p14="http://schemas.microsoft.com/office/powerpoint/2010/main" val="19401943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2AC4953-4821-42DF-9BE7-14804E97EFE8}"/>
              </a:ext>
            </a:extLst>
          </p:cNvPr>
          <p:cNvSpPr>
            <a:spLocks noGrp="1"/>
          </p:cNvSpPr>
          <p:nvPr>
            <p:ph type="title"/>
          </p:nvPr>
        </p:nvSpPr>
        <p:spPr/>
        <p:txBody>
          <a:bodyPr/>
          <a:lstStyle/>
          <a:p>
            <a:r>
              <a:rPr lang="es-MX" dirty="0" err="1"/>
              <a:t>Similaridad</a:t>
            </a:r>
            <a:r>
              <a:rPr lang="es-MX" dirty="0"/>
              <a:t> basada en peso</a:t>
            </a:r>
          </a:p>
        </p:txBody>
      </p:sp>
      <p:pic>
        <p:nvPicPr>
          <p:cNvPr id="3" name="Imagen 2">
            <a:extLst>
              <a:ext uri="{FF2B5EF4-FFF2-40B4-BE49-F238E27FC236}">
                <a16:creationId xmlns:a16="http://schemas.microsoft.com/office/drawing/2014/main" xmlns="" id="{2C26BC50-5B7C-4179-B214-1F4870D51174}"/>
              </a:ext>
            </a:extLst>
          </p:cNvPr>
          <p:cNvPicPr>
            <a:picLocks noChangeAspect="1"/>
          </p:cNvPicPr>
          <p:nvPr/>
        </p:nvPicPr>
        <p:blipFill rotWithShape="1">
          <a:blip r:embed="rId2"/>
          <a:srcRect t="16138"/>
          <a:stretch/>
        </p:blipFill>
        <p:spPr>
          <a:xfrm>
            <a:off x="2000250" y="1690688"/>
            <a:ext cx="8305694" cy="5167312"/>
          </a:xfrm>
          <a:prstGeom prst="rect">
            <a:avLst/>
          </a:prstGeom>
        </p:spPr>
      </p:pic>
    </p:spTree>
    <p:extLst>
      <p:ext uri="{BB962C8B-B14F-4D97-AF65-F5344CB8AC3E}">
        <p14:creationId xmlns:p14="http://schemas.microsoft.com/office/powerpoint/2010/main" val="1375577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66991D-E56E-4667-AF4F-649B0173BEF9}"/>
              </a:ext>
            </a:extLst>
          </p:cNvPr>
          <p:cNvSpPr>
            <a:spLocks noGrp="1"/>
          </p:cNvSpPr>
          <p:nvPr>
            <p:ph type="title"/>
          </p:nvPr>
        </p:nvSpPr>
        <p:spPr/>
        <p:txBody>
          <a:bodyPr/>
          <a:lstStyle/>
          <a:p>
            <a:r>
              <a:rPr lang="es-MX" dirty="0" err="1"/>
              <a:t>Similaridad</a:t>
            </a:r>
            <a:r>
              <a:rPr lang="es-MX" dirty="0"/>
              <a:t> basada en altura</a:t>
            </a:r>
          </a:p>
        </p:txBody>
      </p:sp>
      <p:pic>
        <p:nvPicPr>
          <p:cNvPr id="3" name="Imagen 2">
            <a:extLst>
              <a:ext uri="{FF2B5EF4-FFF2-40B4-BE49-F238E27FC236}">
                <a16:creationId xmlns:a16="http://schemas.microsoft.com/office/drawing/2014/main" xmlns="" id="{3D999398-5DBA-457D-9D09-99E1A0687BB8}"/>
              </a:ext>
            </a:extLst>
          </p:cNvPr>
          <p:cNvPicPr>
            <a:picLocks noChangeAspect="1"/>
          </p:cNvPicPr>
          <p:nvPr/>
        </p:nvPicPr>
        <p:blipFill rotWithShape="1">
          <a:blip r:embed="rId2"/>
          <a:srcRect t="14301"/>
          <a:stretch/>
        </p:blipFill>
        <p:spPr>
          <a:xfrm>
            <a:off x="2618694" y="2064534"/>
            <a:ext cx="6954611" cy="4607502"/>
          </a:xfrm>
          <a:prstGeom prst="rect">
            <a:avLst/>
          </a:prstGeom>
        </p:spPr>
      </p:pic>
    </p:spTree>
    <p:extLst>
      <p:ext uri="{BB962C8B-B14F-4D97-AF65-F5344CB8AC3E}">
        <p14:creationId xmlns:p14="http://schemas.microsoft.com/office/powerpoint/2010/main" val="12828281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907BFF-8709-4221-9930-871B725C66E9}"/>
              </a:ext>
            </a:extLst>
          </p:cNvPr>
          <p:cNvSpPr>
            <a:spLocks noGrp="1"/>
          </p:cNvSpPr>
          <p:nvPr>
            <p:ph type="title"/>
          </p:nvPr>
        </p:nvSpPr>
        <p:spPr/>
        <p:txBody>
          <a:bodyPr/>
          <a:lstStyle/>
          <a:p>
            <a:r>
              <a:rPr lang="es-MX" dirty="0" err="1"/>
              <a:t>Similaridad</a:t>
            </a:r>
            <a:r>
              <a:rPr lang="es-MX" dirty="0"/>
              <a:t> basada en peso y altura</a:t>
            </a:r>
          </a:p>
        </p:txBody>
      </p:sp>
      <p:pic>
        <p:nvPicPr>
          <p:cNvPr id="4" name="Imagen 3">
            <a:extLst>
              <a:ext uri="{FF2B5EF4-FFF2-40B4-BE49-F238E27FC236}">
                <a16:creationId xmlns:a16="http://schemas.microsoft.com/office/drawing/2014/main" xmlns="" id="{1FB9D49F-76C3-4F56-98DF-0CD19FB1DC38}"/>
              </a:ext>
            </a:extLst>
          </p:cNvPr>
          <p:cNvPicPr>
            <a:picLocks noChangeAspect="1"/>
          </p:cNvPicPr>
          <p:nvPr/>
        </p:nvPicPr>
        <p:blipFill>
          <a:blip r:embed="rId2"/>
          <a:stretch>
            <a:fillRect/>
          </a:stretch>
        </p:blipFill>
        <p:spPr>
          <a:xfrm>
            <a:off x="1728787" y="1695450"/>
            <a:ext cx="8734425" cy="5162550"/>
          </a:xfrm>
          <a:prstGeom prst="rect">
            <a:avLst/>
          </a:prstGeom>
        </p:spPr>
      </p:pic>
    </p:spTree>
    <p:extLst>
      <p:ext uri="{BB962C8B-B14F-4D97-AF65-F5344CB8AC3E}">
        <p14:creationId xmlns:p14="http://schemas.microsoft.com/office/powerpoint/2010/main" val="30595658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A9BAA06-5E44-432A-99F1-74AB098C8C66}"/>
              </a:ext>
            </a:extLst>
          </p:cNvPr>
          <p:cNvSpPr>
            <a:spLocks noGrp="1"/>
          </p:cNvSpPr>
          <p:nvPr>
            <p:ph type="title"/>
          </p:nvPr>
        </p:nvSpPr>
        <p:spPr/>
        <p:txBody>
          <a:bodyPr/>
          <a:lstStyle/>
          <a:p>
            <a:r>
              <a:rPr lang="es-MX" dirty="0" err="1"/>
              <a:t>Similaridad</a:t>
            </a:r>
            <a:r>
              <a:rPr lang="es-MX" dirty="0"/>
              <a:t> basada en peso y altura</a:t>
            </a:r>
          </a:p>
        </p:txBody>
      </p:sp>
      <p:pic>
        <p:nvPicPr>
          <p:cNvPr id="4" name="Imagen 3">
            <a:extLst>
              <a:ext uri="{FF2B5EF4-FFF2-40B4-BE49-F238E27FC236}">
                <a16:creationId xmlns:a16="http://schemas.microsoft.com/office/drawing/2014/main" xmlns="" id="{3F17D79F-CBE0-48E5-A55D-99FB1890C548}"/>
              </a:ext>
            </a:extLst>
          </p:cNvPr>
          <p:cNvPicPr>
            <a:picLocks noChangeAspect="1"/>
          </p:cNvPicPr>
          <p:nvPr/>
        </p:nvPicPr>
        <p:blipFill>
          <a:blip r:embed="rId2"/>
          <a:stretch>
            <a:fillRect/>
          </a:stretch>
        </p:blipFill>
        <p:spPr>
          <a:xfrm>
            <a:off x="2552700" y="1704975"/>
            <a:ext cx="7086600" cy="5153025"/>
          </a:xfrm>
          <a:prstGeom prst="rect">
            <a:avLst/>
          </a:prstGeom>
        </p:spPr>
      </p:pic>
    </p:spTree>
    <p:extLst>
      <p:ext uri="{BB962C8B-B14F-4D97-AF65-F5344CB8AC3E}">
        <p14:creationId xmlns:p14="http://schemas.microsoft.com/office/powerpoint/2010/main" val="17445754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4AC70A0-0212-4DE1-8DD2-724C6ED8A79D}"/>
              </a:ext>
            </a:extLst>
          </p:cNvPr>
          <p:cNvSpPr>
            <a:spLocks noGrp="1"/>
          </p:cNvSpPr>
          <p:nvPr>
            <p:ph type="title"/>
          </p:nvPr>
        </p:nvSpPr>
        <p:spPr/>
        <p:txBody>
          <a:bodyPr/>
          <a:lstStyle/>
          <a:p>
            <a:r>
              <a:rPr lang="es-MX" dirty="0"/>
              <a:t>¿y si la data estaba etiquetada?</a:t>
            </a:r>
          </a:p>
        </p:txBody>
      </p:sp>
      <p:pic>
        <p:nvPicPr>
          <p:cNvPr id="3" name="Imagen 2">
            <a:extLst>
              <a:ext uri="{FF2B5EF4-FFF2-40B4-BE49-F238E27FC236}">
                <a16:creationId xmlns:a16="http://schemas.microsoft.com/office/drawing/2014/main" xmlns="" id="{B43A05A8-5F07-4396-8EED-2B3A5A2C74B5}"/>
              </a:ext>
            </a:extLst>
          </p:cNvPr>
          <p:cNvPicPr>
            <a:picLocks noChangeAspect="1"/>
          </p:cNvPicPr>
          <p:nvPr/>
        </p:nvPicPr>
        <p:blipFill rotWithShape="1">
          <a:blip r:embed="rId3"/>
          <a:srcRect t="14885"/>
          <a:stretch/>
        </p:blipFill>
        <p:spPr>
          <a:xfrm>
            <a:off x="580118" y="1677534"/>
            <a:ext cx="7867650" cy="5180466"/>
          </a:xfrm>
          <a:prstGeom prst="rect">
            <a:avLst/>
          </a:prstGeom>
        </p:spPr>
      </p:pic>
      <p:sp>
        <p:nvSpPr>
          <p:cNvPr id="4" name="CuadroTexto 3">
            <a:extLst>
              <a:ext uri="{FF2B5EF4-FFF2-40B4-BE49-F238E27FC236}">
                <a16:creationId xmlns:a16="http://schemas.microsoft.com/office/drawing/2014/main" xmlns="" id="{2576F4A8-AC90-4E5A-A19E-C4DB8878C353}"/>
              </a:ext>
            </a:extLst>
          </p:cNvPr>
          <p:cNvSpPr txBox="1"/>
          <p:nvPr/>
        </p:nvSpPr>
        <p:spPr>
          <a:xfrm rot="19657635">
            <a:off x="8447768" y="4814536"/>
            <a:ext cx="3001527" cy="369332"/>
          </a:xfrm>
          <a:prstGeom prst="rect">
            <a:avLst/>
          </a:prstGeom>
          <a:noFill/>
        </p:spPr>
        <p:txBody>
          <a:bodyPr wrap="none" rtlCol="0">
            <a:spAutoFit/>
          </a:bodyPr>
          <a:lstStyle/>
          <a:p>
            <a:r>
              <a:rPr lang="es-MX" dirty="0"/>
              <a:t>¡No alcanza con peso y altura!</a:t>
            </a:r>
          </a:p>
        </p:txBody>
      </p:sp>
    </p:spTree>
    <p:extLst>
      <p:ext uri="{BB962C8B-B14F-4D97-AF65-F5344CB8AC3E}">
        <p14:creationId xmlns:p14="http://schemas.microsoft.com/office/powerpoint/2010/main" val="168836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0FEFC25-B8BF-4FD6-974C-2E47C9F67D5E}"/>
              </a:ext>
            </a:extLst>
          </p:cNvPr>
          <p:cNvSpPr>
            <a:spLocks noGrp="1"/>
          </p:cNvSpPr>
          <p:nvPr>
            <p:ph type="title"/>
          </p:nvPr>
        </p:nvSpPr>
        <p:spPr/>
        <p:txBody>
          <a:bodyPr/>
          <a:lstStyle/>
          <a:p>
            <a:r>
              <a:rPr lang="es-MX" dirty="0" err="1"/>
              <a:t>Features</a:t>
            </a:r>
            <a:endParaRPr lang="es-MX" dirty="0"/>
          </a:p>
        </p:txBody>
      </p:sp>
      <p:pic>
        <p:nvPicPr>
          <p:cNvPr id="3" name="Imagen 2">
            <a:extLst>
              <a:ext uri="{FF2B5EF4-FFF2-40B4-BE49-F238E27FC236}">
                <a16:creationId xmlns:a16="http://schemas.microsoft.com/office/drawing/2014/main" xmlns="" id="{39162BB6-E68A-444B-8466-EEEE8F8FF934}"/>
              </a:ext>
            </a:extLst>
          </p:cNvPr>
          <p:cNvPicPr>
            <a:picLocks noChangeAspect="1"/>
          </p:cNvPicPr>
          <p:nvPr/>
        </p:nvPicPr>
        <p:blipFill>
          <a:blip r:embed="rId2"/>
          <a:stretch>
            <a:fillRect/>
          </a:stretch>
        </p:blipFill>
        <p:spPr>
          <a:xfrm>
            <a:off x="3980503" y="0"/>
            <a:ext cx="8029272" cy="6858000"/>
          </a:xfrm>
          <a:prstGeom prst="rect">
            <a:avLst/>
          </a:prstGeom>
        </p:spPr>
      </p:pic>
      <p:pic>
        <p:nvPicPr>
          <p:cNvPr id="3074" name="Picture 2" descr="Resultado de imagen para messi">
            <a:extLst>
              <a:ext uri="{FF2B5EF4-FFF2-40B4-BE49-F238E27FC236}">
                <a16:creationId xmlns:a16="http://schemas.microsoft.com/office/drawing/2014/main" xmlns="" id="{EF1A9646-E12E-4937-801F-5234DC158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15661"/>
            <a:ext cx="3942842" cy="242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50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0D45F9BC-93F0-430D-8BEC-4F2CA8466675}"/>
              </a:ext>
            </a:extLst>
          </p:cNvPr>
          <p:cNvSpPr/>
          <p:nvPr/>
        </p:nvSpPr>
        <p:spPr>
          <a:xfrm>
            <a:off x="0" y="0"/>
            <a:ext cx="5418471"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Ejemplo del Radar</a:t>
            </a:r>
          </a:p>
        </p:txBody>
      </p:sp>
      <p:pic>
        <p:nvPicPr>
          <p:cNvPr id="3074" name="Picture 2" descr="Resultado de imagen para radar">
            <a:extLst>
              <a:ext uri="{FF2B5EF4-FFF2-40B4-BE49-F238E27FC236}">
                <a16:creationId xmlns:a16="http://schemas.microsoft.com/office/drawing/2014/main" xmlns="" id="{314D836C-F52E-41F5-A8E3-A022C8211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82"/>
          <a:stretch/>
        </p:blipFill>
        <p:spPr bwMode="auto">
          <a:xfrm>
            <a:off x="0" y="1172170"/>
            <a:ext cx="2476500" cy="245144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xmlns="" id="{05F736F2-BEB5-4472-9A45-097973F5CB7E}"/>
              </a:ext>
            </a:extLst>
          </p:cNvPr>
          <p:cNvSpPr txBox="1"/>
          <p:nvPr/>
        </p:nvSpPr>
        <p:spPr>
          <a:xfrm>
            <a:off x="3265261" y="1177447"/>
            <a:ext cx="8926739" cy="2308324"/>
          </a:xfrm>
          <a:prstGeom prst="rect">
            <a:avLst/>
          </a:prstGeom>
          <a:noFill/>
        </p:spPr>
        <p:txBody>
          <a:bodyPr wrap="none" rtlCol="0">
            <a:spAutoFit/>
          </a:bodyPr>
          <a:lstStyle/>
          <a:p>
            <a:r>
              <a:rPr lang="es-MX" dirty="0"/>
              <a:t>Compramos un buen radar, pero que a veces se equivoca! </a:t>
            </a:r>
          </a:p>
          <a:p>
            <a:r>
              <a:rPr lang="es-MX" dirty="0"/>
              <a:t>	Si hay algo volando por ahí, el 99% de las veces lo encuentra</a:t>
            </a:r>
          </a:p>
          <a:p>
            <a:r>
              <a:rPr lang="es-MX" dirty="0"/>
              <a:t>	Si no hay nada volando, tiene un 10% de falsas alarmas</a:t>
            </a:r>
          </a:p>
          <a:p>
            <a:endParaRPr lang="es-MX" dirty="0"/>
          </a:p>
          <a:p>
            <a:r>
              <a:rPr lang="es-MX" dirty="0"/>
              <a:t>El 95% del tiempo no hay aviones volando</a:t>
            </a:r>
          </a:p>
          <a:p>
            <a:endParaRPr lang="es-MX" dirty="0"/>
          </a:p>
          <a:p>
            <a:endParaRPr lang="es-MX" dirty="0"/>
          </a:p>
          <a:p>
            <a:r>
              <a:rPr lang="es-MX" dirty="0"/>
              <a:t>¿Cuál es la probabilidad de que verdaderamente haya un avión cuando el radar detectó algo?</a:t>
            </a:r>
          </a:p>
        </p:txBody>
      </p:sp>
      <p:sp>
        <p:nvSpPr>
          <p:cNvPr id="4" name="CuadroTexto 3">
            <a:extLst>
              <a:ext uri="{FF2B5EF4-FFF2-40B4-BE49-F238E27FC236}">
                <a16:creationId xmlns:a16="http://schemas.microsoft.com/office/drawing/2014/main" xmlns="" id="{C6B91907-42B3-4AEC-80B5-4FBC370085D7}"/>
              </a:ext>
            </a:extLst>
          </p:cNvPr>
          <p:cNvSpPr txBox="1"/>
          <p:nvPr/>
        </p:nvSpPr>
        <p:spPr>
          <a:xfrm>
            <a:off x="338203" y="3858016"/>
            <a:ext cx="3053785" cy="646331"/>
          </a:xfrm>
          <a:prstGeom prst="rect">
            <a:avLst/>
          </a:prstGeom>
          <a:noFill/>
        </p:spPr>
        <p:txBody>
          <a:bodyPr wrap="none" rtlCol="0">
            <a:spAutoFit/>
          </a:bodyPr>
          <a:lstStyle/>
          <a:p>
            <a:r>
              <a:rPr lang="es-MX" dirty="0"/>
              <a:t>Evento </a:t>
            </a:r>
            <a:r>
              <a:rPr lang="es-MX" dirty="0">
                <a:solidFill>
                  <a:srgbClr val="0070C0"/>
                </a:solidFill>
              </a:rPr>
              <a:t>A</a:t>
            </a:r>
            <a:r>
              <a:rPr lang="es-MX" dirty="0"/>
              <a:t>: Hay algo volando</a:t>
            </a:r>
          </a:p>
          <a:p>
            <a:r>
              <a:rPr lang="es-MX" dirty="0"/>
              <a:t>Evento </a:t>
            </a:r>
            <a:r>
              <a:rPr lang="es-MX" dirty="0">
                <a:solidFill>
                  <a:srgbClr val="FF0000"/>
                </a:solidFill>
              </a:rPr>
              <a:t>B</a:t>
            </a:r>
            <a:r>
              <a:rPr lang="es-MX" dirty="0"/>
              <a:t>: El radar detectó algo</a:t>
            </a:r>
          </a:p>
        </p:txBody>
      </p:sp>
      <p:cxnSp>
        <p:nvCxnSpPr>
          <p:cNvPr id="7" name="Conector recto 6">
            <a:extLst>
              <a:ext uri="{FF2B5EF4-FFF2-40B4-BE49-F238E27FC236}">
                <a16:creationId xmlns:a16="http://schemas.microsoft.com/office/drawing/2014/main" xmlns="" id="{32339F17-269D-4654-82F2-BD0006E07E71}"/>
              </a:ext>
            </a:extLst>
          </p:cNvPr>
          <p:cNvCxnSpPr>
            <a:cxnSpLocks/>
          </p:cNvCxnSpPr>
          <p:nvPr/>
        </p:nvCxnSpPr>
        <p:spPr>
          <a:xfrm flipV="1">
            <a:off x="4985357" y="4458658"/>
            <a:ext cx="1092200" cy="685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xmlns="" id="{B1C35088-6369-49CA-A8BB-430775AE8934}"/>
              </a:ext>
            </a:extLst>
          </p:cNvPr>
          <p:cNvCxnSpPr>
            <a:cxnSpLocks/>
          </p:cNvCxnSpPr>
          <p:nvPr/>
        </p:nvCxnSpPr>
        <p:spPr>
          <a:xfrm>
            <a:off x="4991360" y="5131758"/>
            <a:ext cx="1086197" cy="577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xmlns="" id="{595DF4AC-727E-4A6B-8142-C023C78A48E2}"/>
              </a:ext>
            </a:extLst>
          </p:cNvPr>
          <p:cNvCxnSpPr>
            <a:cxnSpLocks/>
          </p:cNvCxnSpPr>
          <p:nvPr/>
        </p:nvCxnSpPr>
        <p:spPr>
          <a:xfrm flipV="1">
            <a:off x="6052157" y="3957704"/>
            <a:ext cx="1061431" cy="513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xmlns="" id="{FDF73451-B17C-4539-A7F3-54443D267929}"/>
              </a:ext>
            </a:extLst>
          </p:cNvPr>
          <p:cNvCxnSpPr>
            <a:cxnSpLocks/>
          </p:cNvCxnSpPr>
          <p:nvPr/>
        </p:nvCxnSpPr>
        <p:spPr>
          <a:xfrm>
            <a:off x="6058160" y="4458658"/>
            <a:ext cx="1055428" cy="388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xmlns="" id="{B359D49A-6278-4512-892D-CD80A2118A75}"/>
              </a:ext>
            </a:extLst>
          </p:cNvPr>
          <p:cNvCxnSpPr>
            <a:cxnSpLocks/>
          </p:cNvCxnSpPr>
          <p:nvPr/>
        </p:nvCxnSpPr>
        <p:spPr>
          <a:xfrm flipV="1">
            <a:off x="6077557" y="5195954"/>
            <a:ext cx="1061431" cy="513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xmlns="" id="{15762E30-7D14-4DE7-B9C1-457522522A03}"/>
              </a:ext>
            </a:extLst>
          </p:cNvPr>
          <p:cNvCxnSpPr>
            <a:cxnSpLocks/>
          </p:cNvCxnSpPr>
          <p:nvPr/>
        </p:nvCxnSpPr>
        <p:spPr>
          <a:xfrm>
            <a:off x="6083560" y="5696908"/>
            <a:ext cx="1055428" cy="388046"/>
          </a:xfrm>
          <a:prstGeom prst="line">
            <a:avLst/>
          </a:prstGeom>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xmlns="" id="{3DFB0A32-6971-4DCD-8947-C70E5D5194C9}"/>
              </a:ext>
            </a:extLst>
          </p:cNvPr>
          <p:cNvSpPr txBox="1"/>
          <p:nvPr/>
        </p:nvSpPr>
        <p:spPr>
          <a:xfrm>
            <a:off x="5204460" y="4559684"/>
            <a:ext cx="458780" cy="276999"/>
          </a:xfrm>
          <a:prstGeom prst="rect">
            <a:avLst/>
          </a:prstGeom>
          <a:noFill/>
        </p:spPr>
        <p:txBody>
          <a:bodyPr wrap="none" rtlCol="0">
            <a:spAutoFit/>
          </a:bodyPr>
          <a:lstStyle/>
          <a:p>
            <a:r>
              <a:rPr lang="es-MX" sz="1200" dirty="0"/>
              <a:t>0.05</a:t>
            </a:r>
            <a:endParaRPr lang="es-MX" dirty="0"/>
          </a:p>
        </p:txBody>
      </p:sp>
      <p:sp>
        <p:nvSpPr>
          <p:cNvPr id="20" name="CuadroTexto 19">
            <a:extLst>
              <a:ext uri="{FF2B5EF4-FFF2-40B4-BE49-F238E27FC236}">
                <a16:creationId xmlns:a16="http://schemas.microsoft.com/office/drawing/2014/main" xmlns="" id="{77B0A351-5D26-438E-B7DB-5E0FCC6B3166}"/>
              </a:ext>
            </a:extLst>
          </p:cNvPr>
          <p:cNvSpPr txBox="1"/>
          <p:nvPr/>
        </p:nvSpPr>
        <p:spPr>
          <a:xfrm>
            <a:off x="5250180" y="5428364"/>
            <a:ext cx="458780" cy="276999"/>
          </a:xfrm>
          <a:prstGeom prst="rect">
            <a:avLst/>
          </a:prstGeom>
          <a:noFill/>
        </p:spPr>
        <p:txBody>
          <a:bodyPr wrap="none" rtlCol="0">
            <a:spAutoFit/>
          </a:bodyPr>
          <a:lstStyle/>
          <a:p>
            <a:r>
              <a:rPr lang="es-MX" sz="1200" dirty="0"/>
              <a:t>0.95</a:t>
            </a:r>
            <a:endParaRPr lang="es-MX" dirty="0"/>
          </a:p>
        </p:txBody>
      </p:sp>
      <p:sp>
        <p:nvSpPr>
          <p:cNvPr id="21" name="CuadroTexto 20">
            <a:extLst>
              <a:ext uri="{FF2B5EF4-FFF2-40B4-BE49-F238E27FC236}">
                <a16:creationId xmlns:a16="http://schemas.microsoft.com/office/drawing/2014/main" xmlns="" id="{CF51C4AB-0BFC-4F71-9B83-EF8DB4489E03}"/>
              </a:ext>
            </a:extLst>
          </p:cNvPr>
          <p:cNvSpPr txBox="1"/>
          <p:nvPr/>
        </p:nvSpPr>
        <p:spPr>
          <a:xfrm>
            <a:off x="5830098" y="4230311"/>
            <a:ext cx="274434" cy="276999"/>
          </a:xfrm>
          <a:prstGeom prst="rect">
            <a:avLst/>
          </a:prstGeom>
          <a:noFill/>
        </p:spPr>
        <p:txBody>
          <a:bodyPr wrap="none" rtlCol="0">
            <a:spAutoFit/>
          </a:bodyPr>
          <a:lstStyle/>
          <a:p>
            <a:r>
              <a:rPr lang="es-MX" sz="1200" dirty="0"/>
              <a:t>A</a:t>
            </a:r>
            <a:endParaRPr lang="es-MX" dirty="0"/>
          </a:p>
        </p:txBody>
      </p:sp>
      <p:sp>
        <p:nvSpPr>
          <p:cNvPr id="22" name="CuadroTexto 21">
            <a:extLst>
              <a:ext uri="{FF2B5EF4-FFF2-40B4-BE49-F238E27FC236}">
                <a16:creationId xmlns:a16="http://schemas.microsoft.com/office/drawing/2014/main" xmlns="" id="{65FDAAC8-056D-4933-B58D-7CE37177A279}"/>
              </a:ext>
            </a:extLst>
          </p:cNvPr>
          <p:cNvSpPr txBox="1"/>
          <p:nvPr/>
        </p:nvSpPr>
        <p:spPr>
          <a:xfrm>
            <a:off x="5914940" y="5678886"/>
            <a:ext cx="340158" cy="276999"/>
          </a:xfrm>
          <a:prstGeom prst="rect">
            <a:avLst/>
          </a:prstGeom>
          <a:noFill/>
        </p:spPr>
        <p:txBody>
          <a:bodyPr wrap="none" rtlCol="0">
            <a:spAutoFit/>
          </a:bodyPr>
          <a:lstStyle/>
          <a:p>
            <a:r>
              <a:rPr lang="es-MX" sz="1200" dirty="0"/>
              <a:t>Ac</a:t>
            </a:r>
            <a:endParaRPr lang="es-MX" dirty="0"/>
          </a:p>
        </p:txBody>
      </p:sp>
      <p:sp>
        <p:nvSpPr>
          <p:cNvPr id="23" name="CuadroTexto 22">
            <a:extLst>
              <a:ext uri="{FF2B5EF4-FFF2-40B4-BE49-F238E27FC236}">
                <a16:creationId xmlns:a16="http://schemas.microsoft.com/office/drawing/2014/main" xmlns="" id="{2CE40187-91AE-4672-9C00-24895D5254C4}"/>
              </a:ext>
            </a:extLst>
          </p:cNvPr>
          <p:cNvSpPr txBox="1"/>
          <p:nvPr/>
        </p:nvSpPr>
        <p:spPr>
          <a:xfrm>
            <a:off x="7061213" y="3743667"/>
            <a:ext cx="465192" cy="276999"/>
          </a:xfrm>
          <a:prstGeom prst="rect">
            <a:avLst/>
          </a:prstGeom>
          <a:noFill/>
        </p:spPr>
        <p:txBody>
          <a:bodyPr wrap="none" rtlCol="0">
            <a:spAutoFit/>
          </a:bodyPr>
          <a:lstStyle/>
          <a:p>
            <a:r>
              <a:rPr lang="es-MX" sz="1200" dirty="0"/>
              <a:t>A∩B</a:t>
            </a:r>
          </a:p>
        </p:txBody>
      </p:sp>
      <p:sp>
        <p:nvSpPr>
          <p:cNvPr id="24" name="CuadroTexto 23">
            <a:extLst>
              <a:ext uri="{FF2B5EF4-FFF2-40B4-BE49-F238E27FC236}">
                <a16:creationId xmlns:a16="http://schemas.microsoft.com/office/drawing/2014/main" xmlns="" id="{F8C2CD85-566C-41A9-B01C-9E872834DDC5}"/>
              </a:ext>
            </a:extLst>
          </p:cNvPr>
          <p:cNvSpPr txBox="1"/>
          <p:nvPr/>
        </p:nvSpPr>
        <p:spPr>
          <a:xfrm>
            <a:off x="7061213" y="4681935"/>
            <a:ext cx="530915" cy="276999"/>
          </a:xfrm>
          <a:prstGeom prst="rect">
            <a:avLst/>
          </a:prstGeom>
          <a:noFill/>
        </p:spPr>
        <p:txBody>
          <a:bodyPr wrap="none" rtlCol="0">
            <a:spAutoFit/>
          </a:bodyPr>
          <a:lstStyle/>
          <a:p>
            <a:r>
              <a:rPr lang="es-MX" sz="1200" dirty="0" err="1"/>
              <a:t>A∩Bc</a:t>
            </a:r>
            <a:endParaRPr lang="es-MX" sz="1200" dirty="0"/>
          </a:p>
        </p:txBody>
      </p:sp>
      <p:sp>
        <p:nvSpPr>
          <p:cNvPr id="25" name="CuadroTexto 24">
            <a:extLst>
              <a:ext uri="{FF2B5EF4-FFF2-40B4-BE49-F238E27FC236}">
                <a16:creationId xmlns:a16="http://schemas.microsoft.com/office/drawing/2014/main" xmlns="" id="{AECF7225-3990-4B45-8331-03E2F8261B87}"/>
              </a:ext>
            </a:extLst>
          </p:cNvPr>
          <p:cNvSpPr txBox="1"/>
          <p:nvPr/>
        </p:nvSpPr>
        <p:spPr>
          <a:xfrm>
            <a:off x="7113588" y="5039127"/>
            <a:ext cx="530915" cy="276999"/>
          </a:xfrm>
          <a:prstGeom prst="rect">
            <a:avLst/>
          </a:prstGeom>
          <a:noFill/>
        </p:spPr>
        <p:txBody>
          <a:bodyPr wrap="none" rtlCol="0">
            <a:spAutoFit/>
          </a:bodyPr>
          <a:lstStyle/>
          <a:p>
            <a:r>
              <a:rPr lang="es-MX" sz="1200" dirty="0" err="1"/>
              <a:t>Ac∩B</a:t>
            </a:r>
            <a:endParaRPr lang="es-MX" sz="1200" dirty="0"/>
          </a:p>
        </p:txBody>
      </p:sp>
      <p:sp>
        <p:nvSpPr>
          <p:cNvPr id="26" name="CuadroTexto 25">
            <a:extLst>
              <a:ext uri="{FF2B5EF4-FFF2-40B4-BE49-F238E27FC236}">
                <a16:creationId xmlns:a16="http://schemas.microsoft.com/office/drawing/2014/main" xmlns="" id="{E296B9B7-1925-4399-AF33-CA24B7384510}"/>
              </a:ext>
            </a:extLst>
          </p:cNvPr>
          <p:cNvSpPr txBox="1"/>
          <p:nvPr/>
        </p:nvSpPr>
        <p:spPr>
          <a:xfrm>
            <a:off x="7070476" y="5920185"/>
            <a:ext cx="596638" cy="276999"/>
          </a:xfrm>
          <a:prstGeom prst="rect">
            <a:avLst/>
          </a:prstGeom>
          <a:noFill/>
        </p:spPr>
        <p:txBody>
          <a:bodyPr wrap="none" rtlCol="0">
            <a:spAutoFit/>
          </a:bodyPr>
          <a:lstStyle/>
          <a:p>
            <a:r>
              <a:rPr lang="es-MX" sz="1200" dirty="0" err="1"/>
              <a:t>Ac∩Bc</a:t>
            </a:r>
            <a:endParaRPr lang="es-MX" sz="1200" dirty="0"/>
          </a:p>
        </p:txBody>
      </p:sp>
      <p:sp>
        <p:nvSpPr>
          <p:cNvPr id="27" name="CuadroTexto 26">
            <a:extLst>
              <a:ext uri="{FF2B5EF4-FFF2-40B4-BE49-F238E27FC236}">
                <a16:creationId xmlns:a16="http://schemas.microsoft.com/office/drawing/2014/main" xmlns="" id="{0E60A5DB-02F7-4E21-8A67-BA83316CC346}"/>
              </a:ext>
            </a:extLst>
          </p:cNvPr>
          <p:cNvSpPr txBox="1"/>
          <p:nvPr/>
        </p:nvSpPr>
        <p:spPr>
          <a:xfrm>
            <a:off x="6378882" y="3910984"/>
            <a:ext cx="458780" cy="276999"/>
          </a:xfrm>
          <a:prstGeom prst="rect">
            <a:avLst/>
          </a:prstGeom>
          <a:noFill/>
        </p:spPr>
        <p:txBody>
          <a:bodyPr wrap="none" rtlCol="0">
            <a:spAutoFit/>
          </a:bodyPr>
          <a:lstStyle/>
          <a:p>
            <a:r>
              <a:rPr lang="es-MX" sz="1200" dirty="0"/>
              <a:t>0.99</a:t>
            </a:r>
            <a:endParaRPr lang="es-MX" dirty="0"/>
          </a:p>
        </p:txBody>
      </p:sp>
      <p:sp>
        <p:nvSpPr>
          <p:cNvPr id="28" name="CuadroTexto 27">
            <a:extLst>
              <a:ext uri="{FF2B5EF4-FFF2-40B4-BE49-F238E27FC236}">
                <a16:creationId xmlns:a16="http://schemas.microsoft.com/office/drawing/2014/main" xmlns="" id="{295609ED-EC46-40E3-A6E8-8AE3D0B77C36}"/>
              </a:ext>
            </a:extLst>
          </p:cNvPr>
          <p:cNvSpPr txBox="1"/>
          <p:nvPr/>
        </p:nvSpPr>
        <p:spPr>
          <a:xfrm>
            <a:off x="6295422" y="4657250"/>
            <a:ext cx="458780" cy="276999"/>
          </a:xfrm>
          <a:prstGeom prst="rect">
            <a:avLst/>
          </a:prstGeom>
          <a:noFill/>
        </p:spPr>
        <p:txBody>
          <a:bodyPr wrap="none" rtlCol="0">
            <a:spAutoFit/>
          </a:bodyPr>
          <a:lstStyle/>
          <a:p>
            <a:r>
              <a:rPr lang="es-MX" sz="1200" dirty="0"/>
              <a:t>0.01</a:t>
            </a:r>
            <a:endParaRPr lang="es-MX" dirty="0"/>
          </a:p>
        </p:txBody>
      </p:sp>
      <p:sp>
        <p:nvSpPr>
          <p:cNvPr id="29" name="CuadroTexto 28">
            <a:extLst>
              <a:ext uri="{FF2B5EF4-FFF2-40B4-BE49-F238E27FC236}">
                <a16:creationId xmlns:a16="http://schemas.microsoft.com/office/drawing/2014/main" xmlns="" id="{EF3FC3DB-D51C-43E1-AC36-ECF7A9111E7E}"/>
              </a:ext>
            </a:extLst>
          </p:cNvPr>
          <p:cNvSpPr txBox="1"/>
          <p:nvPr/>
        </p:nvSpPr>
        <p:spPr>
          <a:xfrm>
            <a:off x="6276113" y="5189392"/>
            <a:ext cx="458780" cy="276999"/>
          </a:xfrm>
          <a:prstGeom prst="rect">
            <a:avLst/>
          </a:prstGeom>
          <a:noFill/>
        </p:spPr>
        <p:txBody>
          <a:bodyPr wrap="none" rtlCol="0">
            <a:spAutoFit/>
          </a:bodyPr>
          <a:lstStyle/>
          <a:p>
            <a:r>
              <a:rPr lang="es-MX" sz="1200" dirty="0"/>
              <a:t>0.10</a:t>
            </a:r>
            <a:endParaRPr lang="es-MX" dirty="0"/>
          </a:p>
        </p:txBody>
      </p:sp>
      <p:sp>
        <p:nvSpPr>
          <p:cNvPr id="30" name="CuadroTexto 29">
            <a:extLst>
              <a:ext uri="{FF2B5EF4-FFF2-40B4-BE49-F238E27FC236}">
                <a16:creationId xmlns:a16="http://schemas.microsoft.com/office/drawing/2014/main" xmlns="" id="{9E2AE0EC-79A2-4603-81C0-0FF74A73E78D}"/>
              </a:ext>
            </a:extLst>
          </p:cNvPr>
          <p:cNvSpPr txBox="1"/>
          <p:nvPr/>
        </p:nvSpPr>
        <p:spPr>
          <a:xfrm>
            <a:off x="6423718" y="5901679"/>
            <a:ext cx="458780" cy="276999"/>
          </a:xfrm>
          <a:prstGeom prst="rect">
            <a:avLst/>
          </a:prstGeom>
          <a:noFill/>
        </p:spPr>
        <p:txBody>
          <a:bodyPr wrap="none" rtlCol="0">
            <a:spAutoFit/>
          </a:bodyPr>
          <a:lstStyle/>
          <a:p>
            <a:r>
              <a:rPr lang="es-MX" sz="1200" dirty="0"/>
              <a:t>0.90</a:t>
            </a:r>
            <a:endParaRPr lang="es-MX" dirty="0"/>
          </a:p>
        </p:txBody>
      </p:sp>
    </p:spTree>
    <p:extLst>
      <p:ext uri="{BB962C8B-B14F-4D97-AF65-F5344CB8AC3E}">
        <p14:creationId xmlns:p14="http://schemas.microsoft.com/office/powerpoint/2010/main" val="219323671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B967007-5F49-4F50-911C-E2A1CC5242C5}"/>
              </a:ext>
            </a:extLst>
          </p:cNvPr>
          <p:cNvSpPr>
            <a:spLocks noGrp="1"/>
          </p:cNvSpPr>
          <p:nvPr>
            <p:ph type="title"/>
          </p:nvPr>
        </p:nvSpPr>
        <p:spPr/>
        <p:txBody>
          <a:bodyPr/>
          <a:lstStyle/>
          <a:p>
            <a:r>
              <a:rPr lang="es-MX" dirty="0"/>
              <a:t>Representación de </a:t>
            </a:r>
            <a:r>
              <a:rPr lang="es-MX" dirty="0" err="1"/>
              <a:t>Features</a:t>
            </a:r>
            <a:endParaRPr lang="es-MX" dirty="0"/>
          </a:p>
        </p:txBody>
      </p:sp>
      <p:pic>
        <p:nvPicPr>
          <p:cNvPr id="4098" name="Picture 2" descr="Resultado de imagen para astrology">
            <a:extLst>
              <a:ext uri="{FF2B5EF4-FFF2-40B4-BE49-F238E27FC236}">
                <a16:creationId xmlns:a16="http://schemas.microsoft.com/office/drawing/2014/main" xmlns="" id="{6AF1F80E-1093-4304-827B-BE6DB163F0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821"/>
          <a:stretch/>
        </p:blipFill>
        <p:spPr bwMode="auto">
          <a:xfrm>
            <a:off x="8408327" y="3137095"/>
            <a:ext cx="3810660" cy="37209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para feature vector">
            <a:extLst>
              <a:ext uri="{FF2B5EF4-FFF2-40B4-BE49-F238E27FC236}">
                <a16:creationId xmlns:a16="http://schemas.microsoft.com/office/drawing/2014/main" xmlns="" id="{EB44EF6C-9B43-405F-82B9-64CECDFBA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314" y="1513205"/>
            <a:ext cx="7543800" cy="25774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a+">
            <a:extLst>
              <a:ext uri="{FF2B5EF4-FFF2-40B4-BE49-F238E27FC236}">
                <a16:creationId xmlns:a16="http://schemas.microsoft.com/office/drawing/2014/main" xmlns="" id="{9214CF79-835A-47F3-8393-AC967A2615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6575" y="4859003"/>
            <a:ext cx="2097768" cy="1400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nerd">
            <a:extLst>
              <a:ext uri="{FF2B5EF4-FFF2-40B4-BE49-F238E27FC236}">
                <a16:creationId xmlns:a16="http://schemas.microsoft.com/office/drawing/2014/main" xmlns="" id="{EFC0B315-C65A-46B5-9EFE-235C3C32A3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9972" y="4684830"/>
            <a:ext cx="1998997" cy="1998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7817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C5DF36-CBB3-481D-BD2C-39C4DBCBFB0A}"/>
              </a:ext>
            </a:extLst>
          </p:cNvPr>
          <p:cNvSpPr>
            <a:spLocks noGrp="1"/>
          </p:cNvSpPr>
          <p:nvPr>
            <p:ph type="title"/>
          </p:nvPr>
        </p:nvSpPr>
        <p:spPr/>
        <p:txBody>
          <a:bodyPr/>
          <a:lstStyle/>
          <a:p>
            <a:r>
              <a:rPr lang="es-MX" dirty="0"/>
              <a:t>Etiquetemos reptiles</a:t>
            </a:r>
          </a:p>
        </p:txBody>
      </p:sp>
      <p:pic>
        <p:nvPicPr>
          <p:cNvPr id="2050" name="Picture 2" descr="Resultado de imagen para reptil">
            <a:extLst>
              <a:ext uri="{FF2B5EF4-FFF2-40B4-BE49-F238E27FC236}">
                <a16:creationId xmlns:a16="http://schemas.microsoft.com/office/drawing/2014/main" xmlns="" id="{87A8F78A-9E82-4220-B343-D3AF3C62A6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915" y="1492704"/>
            <a:ext cx="6369431" cy="50001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cobra">
            <a:extLst>
              <a:ext uri="{FF2B5EF4-FFF2-40B4-BE49-F238E27FC236}">
                <a16:creationId xmlns:a16="http://schemas.microsoft.com/office/drawing/2014/main" xmlns="" id="{24395B73-993B-486B-B326-AA44956A7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3429000"/>
            <a:ext cx="47625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014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88581F-0E1F-4038-964A-F60B45A6BD60}"/>
              </a:ext>
            </a:extLst>
          </p:cNvPr>
          <p:cNvSpPr>
            <a:spLocks noGrp="1"/>
          </p:cNvSpPr>
          <p:nvPr>
            <p:ph type="title"/>
          </p:nvPr>
        </p:nvSpPr>
        <p:spPr/>
        <p:txBody>
          <a:bodyPr/>
          <a:lstStyle/>
          <a:p>
            <a:r>
              <a:rPr lang="es-MX" dirty="0"/>
              <a:t>Algoritmo para etiquetar reptiles</a:t>
            </a:r>
          </a:p>
        </p:txBody>
      </p:sp>
      <p:pic>
        <p:nvPicPr>
          <p:cNvPr id="3" name="Imagen 2">
            <a:extLst>
              <a:ext uri="{FF2B5EF4-FFF2-40B4-BE49-F238E27FC236}">
                <a16:creationId xmlns:a16="http://schemas.microsoft.com/office/drawing/2014/main" xmlns="" id="{E28670E6-5104-42F5-B13C-398DC09441ED}"/>
              </a:ext>
            </a:extLst>
          </p:cNvPr>
          <p:cNvPicPr>
            <a:picLocks noChangeAspect="1"/>
          </p:cNvPicPr>
          <p:nvPr/>
        </p:nvPicPr>
        <p:blipFill rotWithShape="1">
          <a:blip r:embed="rId2"/>
          <a:srcRect t="27429" b="23956"/>
          <a:stretch/>
        </p:blipFill>
        <p:spPr>
          <a:xfrm>
            <a:off x="1862137" y="2627086"/>
            <a:ext cx="8467725" cy="1727200"/>
          </a:xfrm>
          <a:prstGeom prst="rect">
            <a:avLst/>
          </a:prstGeom>
        </p:spPr>
      </p:pic>
      <p:sp>
        <p:nvSpPr>
          <p:cNvPr id="4" name="CuadroTexto 3">
            <a:extLst>
              <a:ext uri="{FF2B5EF4-FFF2-40B4-BE49-F238E27FC236}">
                <a16:creationId xmlns:a16="http://schemas.microsoft.com/office/drawing/2014/main" xmlns="" id="{A2DB0E19-0768-4D83-BC8A-12FBF0E266FB}"/>
              </a:ext>
            </a:extLst>
          </p:cNvPr>
          <p:cNvSpPr txBox="1"/>
          <p:nvPr/>
        </p:nvSpPr>
        <p:spPr>
          <a:xfrm>
            <a:off x="838200" y="5500914"/>
            <a:ext cx="5389937" cy="369332"/>
          </a:xfrm>
          <a:prstGeom prst="rect">
            <a:avLst/>
          </a:prstGeom>
          <a:noFill/>
        </p:spPr>
        <p:txBody>
          <a:bodyPr wrap="none" rtlCol="0">
            <a:spAutoFit/>
          </a:bodyPr>
          <a:lstStyle/>
          <a:p>
            <a:r>
              <a:rPr lang="es-MX" dirty="0"/>
              <a:t>Modelo Inicial, poca información como para generalizar</a:t>
            </a:r>
          </a:p>
        </p:txBody>
      </p:sp>
      <p:pic>
        <p:nvPicPr>
          <p:cNvPr id="3074" name="Picture 2" descr="Resultado de imagen para serpiente de cascabel">
            <a:extLst>
              <a:ext uri="{FF2B5EF4-FFF2-40B4-BE49-F238E27FC236}">
                <a16:creationId xmlns:a16="http://schemas.microsoft.com/office/drawing/2014/main" xmlns="" id="{3DDB51E5-6635-43AE-9350-DE2FB6D1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3656" y="5313499"/>
            <a:ext cx="2507343" cy="147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5903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94DE20F-C90A-4FAC-91D4-FF4FD80AB2E8}"/>
              </a:ext>
            </a:extLst>
          </p:cNvPr>
          <p:cNvSpPr>
            <a:spLocks noGrp="1"/>
          </p:cNvSpPr>
          <p:nvPr>
            <p:ph type="title"/>
          </p:nvPr>
        </p:nvSpPr>
        <p:spPr/>
        <p:txBody>
          <a:bodyPr/>
          <a:lstStyle/>
          <a:p>
            <a:endParaRPr lang="es-MX"/>
          </a:p>
        </p:txBody>
      </p:sp>
      <p:pic>
        <p:nvPicPr>
          <p:cNvPr id="3" name="Imagen 2">
            <a:extLst>
              <a:ext uri="{FF2B5EF4-FFF2-40B4-BE49-F238E27FC236}">
                <a16:creationId xmlns:a16="http://schemas.microsoft.com/office/drawing/2014/main" xmlns="" id="{A32F0B6E-0BBA-4419-840A-BAE286EBAB9A}"/>
              </a:ext>
            </a:extLst>
          </p:cNvPr>
          <p:cNvPicPr>
            <a:picLocks noChangeAspect="1"/>
          </p:cNvPicPr>
          <p:nvPr/>
        </p:nvPicPr>
        <p:blipFill rotWithShape="1">
          <a:blip r:embed="rId3"/>
          <a:srcRect t="32694"/>
          <a:stretch/>
        </p:blipFill>
        <p:spPr>
          <a:xfrm>
            <a:off x="1728787" y="1690688"/>
            <a:ext cx="8734425" cy="2102757"/>
          </a:xfrm>
          <a:prstGeom prst="rect">
            <a:avLst/>
          </a:prstGeom>
        </p:spPr>
      </p:pic>
      <p:pic>
        <p:nvPicPr>
          <p:cNvPr id="4098" name="Picture 2" descr="Resultado de imagen para boa constrictor">
            <a:extLst>
              <a:ext uri="{FF2B5EF4-FFF2-40B4-BE49-F238E27FC236}">
                <a16:creationId xmlns:a16="http://schemas.microsoft.com/office/drawing/2014/main" xmlns="" id="{935521F0-0881-4CB6-8AB3-0913767B8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3939720"/>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8927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B8B9A58-34C4-456E-A496-EB5667049B43}"/>
              </a:ext>
            </a:extLst>
          </p:cNvPr>
          <p:cNvSpPr>
            <a:spLocks noGrp="1"/>
          </p:cNvSpPr>
          <p:nvPr>
            <p:ph type="title"/>
          </p:nvPr>
        </p:nvSpPr>
        <p:spPr/>
        <p:txBody>
          <a:bodyPr/>
          <a:lstStyle/>
          <a:p>
            <a:endParaRPr lang="es-MX"/>
          </a:p>
        </p:txBody>
      </p:sp>
      <p:pic>
        <p:nvPicPr>
          <p:cNvPr id="3" name="Imagen 2">
            <a:extLst>
              <a:ext uri="{FF2B5EF4-FFF2-40B4-BE49-F238E27FC236}">
                <a16:creationId xmlns:a16="http://schemas.microsoft.com/office/drawing/2014/main" xmlns="" id="{88BC72AC-DB14-4AD6-B0D9-FBC34C16B17C}"/>
              </a:ext>
            </a:extLst>
          </p:cNvPr>
          <p:cNvPicPr>
            <a:picLocks noChangeAspect="1"/>
          </p:cNvPicPr>
          <p:nvPr/>
        </p:nvPicPr>
        <p:blipFill rotWithShape="1">
          <a:blip r:embed="rId3"/>
          <a:srcRect t="26850"/>
          <a:stretch/>
        </p:blipFill>
        <p:spPr>
          <a:xfrm>
            <a:off x="1905000" y="449943"/>
            <a:ext cx="8382000" cy="2717346"/>
          </a:xfrm>
          <a:prstGeom prst="rect">
            <a:avLst/>
          </a:prstGeom>
        </p:spPr>
      </p:pic>
      <p:pic>
        <p:nvPicPr>
          <p:cNvPr id="5122" name="Picture 2" descr="Resultado de imagen para gallina">
            <a:extLst>
              <a:ext uri="{FF2B5EF4-FFF2-40B4-BE49-F238E27FC236}">
                <a16:creationId xmlns:a16="http://schemas.microsoft.com/office/drawing/2014/main" xmlns="" id="{4AB28311-FE03-4FF6-B76C-64DCEC987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600" y="4267200"/>
            <a:ext cx="34544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1474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BDEA49C-FECB-40CB-B353-31307E454BB4}"/>
              </a:ext>
            </a:extLst>
          </p:cNvPr>
          <p:cNvSpPr>
            <a:spLocks noGrp="1"/>
          </p:cNvSpPr>
          <p:nvPr>
            <p:ph type="title"/>
          </p:nvPr>
        </p:nvSpPr>
        <p:spPr/>
        <p:txBody>
          <a:bodyPr/>
          <a:lstStyle/>
          <a:p>
            <a:endParaRPr lang="es-MX"/>
          </a:p>
        </p:txBody>
      </p:sp>
      <p:pic>
        <p:nvPicPr>
          <p:cNvPr id="3" name="Imagen 2">
            <a:extLst>
              <a:ext uri="{FF2B5EF4-FFF2-40B4-BE49-F238E27FC236}">
                <a16:creationId xmlns:a16="http://schemas.microsoft.com/office/drawing/2014/main" xmlns="" id="{85ADDBB2-00BE-4417-BF3E-DD99460FD6B8}"/>
              </a:ext>
            </a:extLst>
          </p:cNvPr>
          <p:cNvPicPr>
            <a:picLocks noChangeAspect="1"/>
          </p:cNvPicPr>
          <p:nvPr/>
        </p:nvPicPr>
        <p:blipFill rotWithShape="1">
          <a:blip r:embed="rId3"/>
          <a:srcRect t="23518"/>
          <a:stretch/>
        </p:blipFill>
        <p:spPr>
          <a:xfrm>
            <a:off x="1838325" y="638629"/>
            <a:ext cx="8515350" cy="3154362"/>
          </a:xfrm>
          <a:prstGeom prst="rect">
            <a:avLst/>
          </a:prstGeom>
        </p:spPr>
      </p:pic>
      <p:pic>
        <p:nvPicPr>
          <p:cNvPr id="6146" name="Picture 2" descr="Resultado de imagen para alligator">
            <a:extLst>
              <a:ext uri="{FF2B5EF4-FFF2-40B4-BE49-F238E27FC236}">
                <a16:creationId xmlns:a16="http://schemas.microsoft.com/office/drawing/2014/main" xmlns="" id="{3F123047-910D-40A2-ADF2-8156D787E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0750" y="3686175"/>
            <a:ext cx="238125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2215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70C4FC2-44E2-4639-86F0-E095A99D2D33}"/>
              </a:ext>
            </a:extLst>
          </p:cNvPr>
          <p:cNvSpPr>
            <a:spLocks noGrp="1"/>
          </p:cNvSpPr>
          <p:nvPr>
            <p:ph type="title"/>
          </p:nvPr>
        </p:nvSpPr>
        <p:spPr/>
        <p:txBody>
          <a:bodyPr/>
          <a:lstStyle/>
          <a:p>
            <a:endParaRPr lang="es-MX"/>
          </a:p>
        </p:txBody>
      </p:sp>
      <p:pic>
        <p:nvPicPr>
          <p:cNvPr id="3" name="Imagen 2">
            <a:extLst>
              <a:ext uri="{FF2B5EF4-FFF2-40B4-BE49-F238E27FC236}">
                <a16:creationId xmlns:a16="http://schemas.microsoft.com/office/drawing/2014/main" xmlns="" id="{774D0B10-E2F7-4EA0-9EFE-F344F254EB1C}"/>
              </a:ext>
            </a:extLst>
          </p:cNvPr>
          <p:cNvPicPr>
            <a:picLocks noChangeAspect="1"/>
          </p:cNvPicPr>
          <p:nvPr/>
        </p:nvPicPr>
        <p:blipFill rotWithShape="1">
          <a:blip r:embed="rId3"/>
          <a:srcRect t="22302"/>
          <a:stretch/>
        </p:blipFill>
        <p:spPr>
          <a:xfrm>
            <a:off x="1966912" y="455839"/>
            <a:ext cx="8258175" cy="3470955"/>
          </a:xfrm>
          <a:prstGeom prst="rect">
            <a:avLst/>
          </a:prstGeom>
        </p:spPr>
      </p:pic>
      <p:pic>
        <p:nvPicPr>
          <p:cNvPr id="7170" name="Picture 2" descr="Resultado de imagen para dart frog">
            <a:extLst>
              <a:ext uri="{FF2B5EF4-FFF2-40B4-BE49-F238E27FC236}">
                <a16:creationId xmlns:a16="http://schemas.microsoft.com/office/drawing/2014/main" xmlns="" id="{6EB97AC8-AD68-4F76-99B7-A62A53D1D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656" y="4434114"/>
            <a:ext cx="2423885" cy="2423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284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7A8731-6D4D-42AC-BE6A-B40DF726C4FD}"/>
              </a:ext>
            </a:extLst>
          </p:cNvPr>
          <p:cNvSpPr>
            <a:spLocks noGrp="1"/>
          </p:cNvSpPr>
          <p:nvPr>
            <p:ph type="title"/>
          </p:nvPr>
        </p:nvSpPr>
        <p:spPr/>
        <p:txBody>
          <a:bodyPr/>
          <a:lstStyle/>
          <a:p>
            <a:endParaRPr lang="es-MX"/>
          </a:p>
        </p:txBody>
      </p:sp>
      <p:pic>
        <p:nvPicPr>
          <p:cNvPr id="3" name="Imagen 2">
            <a:extLst>
              <a:ext uri="{FF2B5EF4-FFF2-40B4-BE49-F238E27FC236}">
                <a16:creationId xmlns:a16="http://schemas.microsoft.com/office/drawing/2014/main" xmlns="" id="{E5FF9869-6DBE-4329-AC8D-8CFCEF913A33}"/>
              </a:ext>
            </a:extLst>
          </p:cNvPr>
          <p:cNvPicPr>
            <a:picLocks noChangeAspect="1"/>
          </p:cNvPicPr>
          <p:nvPr/>
        </p:nvPicPr>
        <p:blipFill rotWithShape="1">
          <a:blip r:embed="rId3"/>
          <a:srcRect t="18003"/>
          <a:stretch/>
        </p:blipFill>
        <p:spPr>
          <a:xfrm>
            <a:off x="2057400" y="365125"/>
            <a:ext cx="8077200" cy="3951968"/>
          </a:xfrm>
          <a:prstGeom prst="rect">
            <a:avLst/>
          </a:prstGeom>
        </p:spPr>
      </p:pic>
    </p:spTree>
    <p:extLst>
      <p:ext uri="{BB962C8B-B14F-4D97-AF65-F5344CB8AC3E}">
        <p14:creationId xmlns:p14="http://schemas.microsoft.com/office/powerpoint/2010/main" val="18007363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7D16FC4-0320-49A5-BC4D-B0801B846AE0}"/>
              </a:ext>
            </a:extLst>
          </p:cNvPr>
          <p:cNvSpPr>
            <a:spLocks noGrp="1"/>
          </p:cNvSpPr>
          <p:nvPr>
            <p:ph type="title"/>
          </p:nvPr>
        </p:nvSpPr>
        <p:spPr>
          <a:xfrm>
            <a:off x="156028" y="5053239"/>
            <a:ext cx="3196772" cy="1325563"/>
          </a:xfrm>
        </p:spPr>
        <p:txBody>
          <a:bodyPr/>
          <a:lstStyle/>
          <a:p>
            <a:r>
              <a:rPr lang="es-MX" dirty="0"/>
              <a:t>Problemas!!!</a:t>
            </a:r>
          </a:p>
        </p:txBody>
      </p:sp>
      <p:pic>
        <p:nvPicPr>
          <p:cNvPr id="3" name="Imagen 2">
            <a:extLst>
              <a:ext uri="{FF2B5EF4-FFF2-40B4-BE49-F238E27FC236}">
                <a16:creationId xmlns:a16="http://schemas.microsoft.com/office/drawing/2014/main" xmlns="" id="{12A87E83-B39C-4AFD-AB18-6D620E539C53}"/>
              </a:ext>
            </a:extLst>
          </p:cNvPr>
          <p:cNvPicPr>
            <a:picLocks noChangeAspect="1"/>
          </p:cNvPicPr>
          <p:nvPr/>
        </p:nvPicPr>
        <p:blipFill rotWithShape="1">
          <a:blip r:embed="rId3"/>
          <a:srcRect t="17732"/>
          <a:stretch/>
        </p:blipFill>
        <p:spPr>
          <a:xfrm>
            <a:off x="1807255" y="0"/>
            <a:ext cx="8258175" cy="4568371"/>
          </a:xfrm>
          <a:prstGeom prst="rect">
            <a:avLst/>
          </a:prstGeom>
        </p:spPr>
      </p:pic>
    </p:spTree>
    <p:extLst>
      <p:ext uri="{BB962C8B-B14F-4D97-AF65-F5344CB8AC3E}">
        <p14:creationId xmlns:p14="http://schemas.microsoft.com/office/powerpoint/2010/main" val="1981459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869BCAD-7E6D-4BCF-BD36-F8584E8FED89}"/>
              </a:ext>
            </a:extLst>
          </p:cNvPr>
          <p:cNvSpPr>
            <a:spLocks noGrp="1"/>
          </p:cNvSpPr>
          <p:nvPr>
            <p:ph type="title"/>
          </p:nvPr>
        </p:nvSpPr>
        <p:spPr/>
        <p:txBody>
          <a:bodyPr/>
          <a:lstStyle/>
          <a:p>
            <a:r>
              <a:rPr lang="es-MX" dirty="0"/>
              <a:t>Luego de elegir las dimensiones…</a:t>
            </a:r>
          </a:p>
        </p:txBody>
      </p:sp>
      <p:sp>
        <p:nvSpPr>
          <p:cNvPr id="3" name="Marcador de contenido 2">
            <a:extLst>
              <a:ext uri="{FF2B5EF4-FFF2-40B4-BE49-F238E27FC236}">
                <a16:creationId xmlns:a16="http://schemas.microsoft.com/office/drawing/2014/main" xmlns="" id="{C3DBB440-6F51-476F-9213-AC67B2140929}"/>
              </a:ext>
            </a:extLst>
          </p:cNvPr>
          <p:cNvSpPr>
            <a:spLocks noGrp="1"/>
          </p:cNvSpPr>
          <p:nvPr>
            <p:ph idx="1"/>
          </p:nvPr>
        </p:nvSpPr>
        <p:spPr/>
        <p:txBody>
          <a:bodyPr/>
          <a:lstStyle/>
          <a:p>
            <a:r>
              <a:rPr lang="es-MX" dirty="0"/>
              <a:t>Ver cómo medir distancia</a:t>
            </a:r>
          </a:p>
          <a:p>
            <a:r>
              <a:rPr lang="es-MX" dirty="0"/>
              <a:t>Cómo poner pesos relativos a la importancia de cada dimensión</a:t>
            </a:r>
          </a:p>
        </p:txBody>
      </p:sp>
      <p:pic>
        <p:nvPicPr>
          <p:cNvPr id="9218" name="Picture 2" descr="Resultado de imagen para medir distancia">
            <a:extLst>
              <a:ext uri="{FF2B5EF4-FFF2-40B4-BE49-F238E27FC236}">
                <a16:creationId xmlns:a16="http://schemas.microsoft.com/office/drawing/2014/main" xmlns="" id="{5BDDA889-B01C-4408-8C10-46A88C84D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44875"/>
            <a:ext cx="4572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n para peso">
            <a:extLst>
              <a:ext uri="{FF2B5EF4-FFF2-40B4-BE49-F238E27FC236}">
                <a16:creationId xmlns:a16="http://schemas.microsoft.com/office/drawing/2014/main" xmlns="" id="{1B81A63C-29B3-487F-9511-6C873204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429000"/>
            <a:ext cx="6127750"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40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0D45F9BC-93F0-430D-8BEC-4F2CA8466675}"/>
              </a:ext>
            </a:extLst>
          </p:cNvPr>
          <p:cNvSpPr/>
          <p:nvPr/>
        </p:nvSpPr>
        <p:spPr>
          <a:xfrm>
            <a:off x="0" y="0"/>
            <a:ext cx="5418471"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Ejemplo del Radar</a:t>
            </a:r>
          </a:p>
        </p:txBody>
      </p:sp>
      <p:pic>
        <p:nvPicPr>
          <p:cNvPr id="3074" name="Picture 2" descr="Resultado de imagen para radar">
            <a:extLst>
              <a:ext uri="{FF2B5EF4-FFF2-40B4-BE49-F238E27FC236}">
                <a16:creationId xmlns:a16="http://schemas.microsoft.com/office/drawing/2014/main" xmlns="" id="{314D836C-F52E-41F5-A8E3-A022C8211D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82"/>
          <a:stretch/>
        </p:blipFill>
        <p:spPr bwMode="auto">
          <a:xfrm>
            <a:off x="0" y="1172170"/>
            <a:ext cx="2476500" cy="245144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xmlns="" id="{05F736F2-BEB5-4472-9A45-097973F5CB7E}"/>
              </a:ext>
            </a:extLst>
          </p:cNvPr>
          <p:cNvSpPr txBox="1"/>
          <p:nvPr/>
        </p:nvSpPr>
        <p:spPr>
          <a:xfrm>
            <a:off x="3265261" y="1177447"/>
            <a:ext cx="8926739" cy="2308324"/>
          </a:xfrm>
          <a:prstGeom prst="rect">
            <a:avLst/>
          </a:prstGeom>
          <a:noFill/>
        </p:spPr>
        <p:txBody>
          <a:bodyPr wrap="none" rtlCol="0">
            <a:spAutoFit/>
          </a:bodyPr>
          <a:lstStyle/>
          <a:p>
            <a:r>
              <a:rPr lang="es-MX" dirty="0"/>
              <a:t>Compramos un buen radar, pero que a veces se equivoca! </a:t>
            </a:r>
          </a:p>
          <a:p>
            <a:r>
              <a:rPr lang="es-MX" dirty="0"/>
              <a:t>	Si hay algo volando por ahí, el 99% de las veces lo encuentra</a:t>
            </a:r>
          </a:p>
          <a:p>
            <a:r>
              <a:rPr lang="es-MX" dirty="0"/>
              <a:t>	Si no hay nada volando, tiene un 10% de falsas alarmas</a:t>
            </a:r>
          </a:p>
          <a:p>
            <a:endParaRPr lang="es-MX" dirty="0"/>
          </a:p>
          <a:p>
            <a:r>
              <a:rPr lang="es-MX" dirty="0"/>
              <a:t>El 95% del tiempo no hay aviones volando</a:t>
            </a:r>
          </a:p>
          <a:p>
            <a:endParaRPr lang="es-MX" dirty="0"/>
          </a:p>
          <a:p>
            <a:endParaRPr lang="es-MX" dirty="0"/>
          </a:p>
          <a:p>
            <a:r>
              <a:rPr lang="es-MX" dirty="0"/>
              <a:t>¿Cuál es la probabilidad de que verdaderamente haya un avión cuando el radar detectó algo?</a:t>
            </a:r>
          </a:p>
        </p:txBody>
      </p:sp>
      <p:pic>
        <p:nvPicPr>
          <p:cNvPr id="5" name="Imagen 4">
            <a:extLst>
              <a:ext uri="{FF2B5EF4-FFF2-40B4-BE49-F238E27FC236}">
                <a16:creationId xmlns:a16="http://schemas.microsoft.com/office/drawing/2014/main" xmlns="" id="{103908D9-F6F5-446B-9DBB-797103563A38}"/>
              </a:ext>
            </a:extLst>
          </p:cNvPr>
          <p:cNvPicPr>
            <a:picLocks noChangeAspect="1"/>
          </p:cNvPicPr>
          <p:nvPr/>
        </p:nvPicPr>
        <p:blipFill>
          <a:blip r:embed="rId3"/>
          <a:stretch>
            <a:fillRect/>
          </a:stretch>
        </p:blipFill>
        <p:spPr>
          <a:xfrm>
            <a:off x="338203" y="4738745"/>
            <a:ext cx="2680252" cy="1110827"/>
          </a:xfrm>
          <a:prstGeom prst="rect">
            <a:avLst/>
          </a:prstGeom>
        </p:spPr>
      </p:pic>
      <p:sp>
        <p:nvSpPr>
          <p:cNvPr id="4" name="CuadroTexto 3">
            <a:extLst>
              <a:ext uri="{FF2B5EF4-FFF2-40B4-BE49-F238E27FC236}">
                <a16:creationId xmlns:a16="http://schemas.microsoft.com/office/drawing/2014/main" xmlns="" id="{C6B91907-42B3-4AEC-80B5-4FBC370085D7}"/>
              </a:ext>
            </a:extLst>
          </p:cNvPr>
          <p:cNvSpPr txBox="1"/>
          <p:nvPr/>
        </p:nvSpPr>
        <p:spPr>
          <a:xfrm>
            <a:off x="338203" y="3858016"/>
            <a:ext cx="3053785" cy="646331"/>
          </a:xfrm>
          <a:prstGeom prst="rect">
            <a:avLst/>
          </a:prstGeom>
          <a:noFill/>
        </p:spPr>
        <p:txBody>
          <a:bodyPr wrap="none" rtlCol="0">
            <a:spAutoFit/>
          </a:bodyPr>
          <a:lstStyle/>
          <a:p>
            <a:r>
              <a:rPr lang="es-MX" dirty="0"/>
              <a:t>Evento </a:t>
            </a:r>
            <a:r>
              <a:rPr lang="es-MX" dirty="0">
                <a:solidFill>
                  <a:srgbClr val="0070C0"/>
                </a:solidFill>
              </a:rPr>
              <a:t>A</a:t>
            </a:r>
            <a:r>
              <a:rPr lang="es-MX" dirty="0"/>
              <a:t>: Hay algo volando</a:t>
            </a:r>
          </a:p>
          <a:p>
            <a:r>
              <a:rPr lang="es-MX" dirty="0"/>
              <a:t>Evento </a:t>
            </a:r>
            <a:r>
              <a:rPr lang="es-MX" dirty="0">
                <a:solidFill>
                  <a:srgbClr val="FF0000"/>
                </a:solidFill>
              </a:rPr>
              <a:t>B</a:t>
            </a:r>
            <a:r>
              <a:rPr lang="es-MX" dirty="0"/>
              <a:t>: El radar detectó algo</a:t>
            </a:r>
          </a:p>
        </p:txBody>
      </p:sp>
      <p:cxnSp>
        <p:nvCxnSpPr>
          <p:cNvPr id="7" name="Conector recto 6">
            <a:extLst>
              <a:ext uri="{FF2B5EF4-FFF2-40B4-BE49-F238E27FC236}">
                <a16:creationId xmlns:a16="http://schemas.microsoft.com/office/drawing/2014/main" xmlns="" id="{32339F17-269D-4654-82F2-BD0006E07E71}"/>
              </a:ext>
            </a:extLst>
          </p:cNvPr>
          <p:cNvCxnSpPr>
            <a:cxnSpLocks/>
          </p:cNvCxnSpPr>
          <p:nvPr/>
        </p:nvCxnSpPr>
        <p:spPr>
          <a:xfrm flipV="1">
            <a:off x="3281821" y="4458658"/>
            <a:ext cx="1092200" cy="685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xmlns="" id="{B1C35088-6369-49CA-A8BB-430775AE8934}"/>
              </a:ext>
            </a:extLst>
          </p:cNvPr>
          <p:cNvCxnSpPr>
            <a:cxnSpLocks/>
          </p:cNvCxnSpPr>
          <p:nvPr/>
        </p:nvCxnSpPr>
        <p:spPr>
          <a:xfrm>
            <a:off x="3287824" y="5131758"/>
            <a:ext cx="1086197" cy="577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xmlns="" id="{595DF4AC-727E-4A6B-8142-C023C78A48E2}"/>
              </a:ext>
            </a:extLst>
          </p:cNvPr>
          <p:cNvCxnSpPr>
            <a:cxnSpLocks/>
          </p:cNvCxnSpPr>
          <p:nvPr/>
        </p:nvCxnSpPr>
        <p:spPr>
          <a:xfrm flipV="1">
            <a:off x="4348621" y="3957704"/>
            <a:ext cx="1061431" cy="513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xmlns="" id="{FDF73451-B17C-4539-A7F3-54443D267929}"/>
              </a:ext>
            </a:extLst>
          </p:cNvPr>
          <p:cNvCxnSpPr>
            <a:cxnSpLocks/>
          </p:cNvCxnSpPr>
          <p:nvPr/>
        </p:nvCxnSpPr>
        <p:spPr>
          <a:xfrm>
            <a:off x="4354624" y="4458658"/>
            <a:ext cx="1055428" cy="388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xmlns="" id="{B359D49A-6278-4512-892D-CD80A2118A75}"/>
              </a:ext>
            </a:extLst>
          </p:cNvPr>
          <p:cNvCxnSpPr>
            <a:cxnSpLocks/>
          </p:cNvCxnSpPr>
          <p:nvPr/>
        </p:nvCxnSpPr>
        <p:spPr>
          <a:xfrm flipV="1">
            <a:off x="4374021" y="5195954"/>
            <a:ext cx="1061431" cy="513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xmlns="" id="{15762E30-7D14-4DE7-B9C1-457522522A03}"/>
              </a:ext>
            </a:extLst>
          </p:cNvPr>
          <p:cNvCxnSpPr>
            <a:cxnSpLocks/>
          </p:cNvCxnSpPr>
          <p:nvPr/>
        </p:nvCxnSpPr>
        <p:spPr>
          <a:xfrm>
            <a:off x="4380024" y="5696908"/>
            <a:ext cx="1055428" cy="388046"/>
          </a:xfrm>
          <a:prstGeom prst="line">
            <a:avLst/>
          </a:prstGeom>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xmlns="" id="{3DFB0A32-6971-4DCD-8947-C70E5D5194C9}"/>
              </a:ext>
            </a:extLst>
          </p:cNvPr>
          <p:cNvSpPr txBox="1"/>
          <p:nvPr/>
        </p:nvSpPr>
        <p:spPr>
          <a:xfrm>
            <a:off x="3500924" y="4559684"/>
            <a:ext cx="458780" cy="276999"/>
          </a:xfrm>
          <a:prstGeom prst="rect">
            <a:avLst/>
          </a:prstGeom>
          <a:noFill/>
        </p:spPr>
        <p:txBody>
          <a:bodyPr wrap="none" rtlCol="0">
            <a:spAutoFit/>
          </a:bodyPr>
          <a:lstStyle/>
          <a:p>
            <a:r>
              <a:rPr lang="es-MX" sz="1200" dirty="0"/>
              <a:t>0.05</a:t>
            </a:r>
            <a:endParaRPr lang="es-MX" dirty="0"/>
          </a:p>
        </p:txBody>
      </p:sp>
      <p:sp>
        <p:nvSpPr>
          <p:cNvPr id="20" name="CuadroTexto 19">
            <a:extLst>
              <a:ext uri="{FF2B5EF4-FFF2-40B4-BE49-F238E27FC236}">
                <a16:creationId xmlns:a16="http://schemas.microsoft.com/office/drawing/2014/main" xmlns="" id="{77B0A351-5D26-438E-B7DB-5E0FCC6B3166}"/>
              </a:ext>
            </a:extLst>
          </p:cNvPr>
          <p:cNvSpPr txBox="1"/>
          <p:nvPr/>
        </p:nvSpPr>
        <p:spPr>
          <a:xfrm>
            <a:off x="3546644" y="5428364"/>
            <a:ext cx="458780" cy="276999"/>
          </a:xfrm>
          <a:prstGeom prst="rect">
            <a:avLst/>
          </a:prstGeom>
          <a:noFill/>
        </p:spPr>
        <p:txBody>
          <a:bodyPr wrap="none" rtlCol="0">
            <a:spAutoFit/>
          </a:bodyPr>
          <a:lstStyle/>
          <a:p>
            <a:r>
              <a:rPr lang="es-MX" sz="1200" dirty="0"/>
              <a:t>0.95</a:t>
            </a:r>
            <a:endParaRPr lang="es-MX" dirty="0"/>
          </a:p>
        </p:txBody>
      </p:sp>
      <p:sp>
        <p:nvSpPr>
          <p:cNvPr id="21" name="CuadroTexto 20">
            <a:extLst>
              <a:ext uri="{FF2B5EF4-FFF2-40B4-BE49-F238E27FC236}">
                <a16:creationId xmlns:a16="http://schemas.microsoft.com/office/drawing/2014/main" xmlns="" id="{CF51C4AB-0BFC-4F71-9B83-EF8DB4489E03}"/>
              </a:ext>
            </a:extLst>
          </p:cNvPr>
          <p:cNvSpPr txBox="1"/>
          <p:nvPr/>
        </p:nvSpPr>
        <p:spPr>
          <a:xfrm>
            <a:off x="4126562" y="4230311"/>
            <a:ext cx="274434" cy="276999"/>
          </a:xfrm>
          <a:prstGeom prst="rect">
            <a:avLst/>
          </a:prstGeom>
          <a:noFill/>
        </p:spPr>
        <p:txBody>
          <a:bodyPr wrap="none" rtlCol="0">
            <a:spAutoFit/>
          </a:bodyPr>
          <a:lstStyle/>
          <a:p>
            <a:r>
              <a:rPr lang="es-MX" sz="1200" dirty="0"/>
              <a:t>A</a:t>
            </a:r>
            <a:endParaRPr lang="es-MX" dirty="0"/>
          </a:p>
        </p:txBody>
      </p:sp>
      <p:sp>
        <p:nvSpPr>
          <p:cNvPr id="22" name="CuadroTexto 21">
            <a:extLst>
              <a:ext uri="{FF2B5EF4-FFF2-40B4-BE49-F238E27FC236}">
                <a16:creationId xmlns:a16="http://schemas.microsoft.com/office/drawing/2014/main" xmlns="" id="{65FDAAC8-056D-4933-B58D-7CE37177A279}"/>
              </a:ext>
            </a:extLst>
          </p:cNvPr>
          <p:cNvSpPr txBox="1"/>
          <p:nvPr/>
        </p:nvSpPr>
        <p:spPr>
          <a:xfrm>
            <a:off x="4211404" y="5678886"/>
            <a:ext cx="340158" cy="276999"/>
          </a:xfrm>
          <a:prstGeom prst="rect">
            <a:avLst/>
          </a:prstGeom>
          <a:noFill/>
        </p:spPr>
        <p:txBody>
          <a:bodyPr wrap="none" rtlCol="0">
            <a:spAutoFit/>
          </a:bodyPr>
          <a:lstStyle/>
          <a:p>
            <a:r>
              <a:rPr lang="es-MX" sz="1200" dirty="0"/>
              <a:t>Ac</a:t>
            </a:r>
            <a:endParaRPr lang="es-MX" dirty="0"/>
          </a:p>
        </p:txBody>
      </p:sp>
      <p:sp>
        <p:nvSpPr>
          <p:cNvPr id="23" name="CuadroTexto 22">
            <a:extLst>
              <a:ext uri="{FF2B5EF4-FFF2-40B4-BE49-F238E27FC236}">
                <a16:creationId xmlns:a16="http://schemas.microsoft.com/office/drawing/2014/main" xmlns="" id="{2CE40187-91AE-4672-9C00-24895D5254C4}"/>
              </a:ext>
            </a:extLst>
          </p:cNvPr>
          <p:cNvSpPr txBox="1"/>
          <p:nvPr/>
        </p:nvSpPr>
        <p:spPr>
          <a:xfrm>
            <a:off x="5357677" y="3743667"/>
            <a:ext cx="465192" cy="276999"/>
          </a:xfrm>
          <a:prstGeom prst="rect">
            <a:avLst/>
          </a:prstGeom>
          <a:noFill/>
        </p:spPr>
        <p:txBody>
          <a:bodyPr wrap="none" rtlCol="0">
            <a:spAutoFit/>
          </a:bodyPr>
          <a:lstStyle/>
          <a:p>
            <a:r>
              <a:rPr lang="es-MX" sz="1200" dirty="0"/>
              <a:t>A∩B</a:t>
            </a:r>
          </a:p>
        </p:txBody>
      </p:sp>
      <p:sp>
        <p:nvSpPr>
          <p:cNvPr id="24" name="CuadroTexto 23">
            <a:extLst>
              <a:ext uri="{FF2B5EF4-FFF2-40B4-BE49-F238E27FC236}">
                <a16:creationId xmlns:a16="http://schemas.microsoft.com/office/drawing/2014/main" xmlns="" id="{F8C2CD85-566C-41A9-B01C-9E872834DDC5}"/>
              </a:ext>
            </a:extLst>
          </p:cNvPr>
          <p:cNvSpPr txBox="1"/>
          <p:nvPr/>
        </p:nvSpPr>
        <p:spPr>
          <a:xfrm>
            <a:off x="5357677" y="4681935"/>
            <a:ext cx="530915" cy="276999"/>
          </a:xfrm>
          <a:prstGeom prst="rect">
            <a:avLst/>
          </a:prstGeom>
          <a:noFill/>
        </p:spPr>
        <p:txBody>
          <a:bodyPr wrap="none" rtlCol="0">
            <a:spAutoFit/>
          </a:bodyPr>
          <a:lstStyle/>
          <a:p>
            <a:r>
              <a:rPr lang="es-MX" sz="1200" dirty="0" err="1"/>
              <a:t>A∩Bc</a:t>
            </a:r>
            <a:endParaRPr lang="es-MX" sz="1200" dirty="0"/>
          </a:p>
        </p:txBody>
      </p:sp>
      <p:sp>
        <p:nvSpPr>
          <p:cNvPr id="25" name="CuadroTexto 24">
            <a:extLst>
              <a:ext uri="{FF2B5EF4-FFF2-40B4-BE49-F238E27FC236}">
                <a16:creationId xmlns:a16="http://schemas.microsoft.com/office/drawing/2014/main" xmlns="" id="{AECF7225-3990-4B45-8331-03E2F8261B87}"/>
              </a:ext>
            </a:extLst>
          </p:cNvPr>
          <p:cNvSpPr txBox="1"/>
          <p:nvPr/>
        </p:nvSpPr>
        <p:spPr>
          <a:xfrm>
            <a:off x="5410052" y="5039127"/>
            <a:ext cx="530915" cy="276999"/>
          </a:xfrm>
          <a:prstGeom prst="rect">
            <a:avLst/>
          </a:prstGeom>
          <a:noFill/>
        </p:spPr>
        <p:txBody>
          <a:bodyPr wrap="none" rtlCol="0">
            <a:spAutoFit/>
          </a:bodyPr>
          <a:lstStyle/>
          <a:p>
            <a:r>
              <a:rPr lang="es-MX" sz="1200" dirty="0" err="1"/>
              <a:t>Ac∩B</a:t>
            </a:r>
            <a:endParaRPr lang="es-MX" sz="1200" dirty="0"/>
          </a:p>
        </p:txBody>
      </p:sp>
      <p:sp>
        <p:nvSpPr>
          <p:cNvPr id="26" name="CuadroTexto 25">
            <a:extLst>
              <a:ext uri="{FF2B5EF4-FFF2-40B4-BE49-F238E27FC236}">
                <a16:creationId xmlns:a16="http://schemas.microsoft.com/office/drawing/2014/main" xmlns="" id="{E296B9B7-1925-4399-AF33-CA24B7384510}"/>
              </a:ext>
            </a:extLst>
          </p:cNvPr>
          <p:cNvSpPr txBox="1"/>
          <p:nvPr/>
        </p:nvSpPr>
        <p:spPr>
          <a:xfrm>
            <a:off x="5366940" y="5920185"/>
            <a:ext cx="596638" cy="276999"/>
          </a:xfrm>
          <a:prstGeom prst="rect">
            <a:avLst/>
          </a:prstGeom>
          <a:noFill/>
        </p:spPr>
        <p:txBody>
          <a:bodyPr wrap="none" rtlCol="0">
            <a:spAutoFit/>
          </a:bodyPr>
          <a:lstStyle/>
          <a:p>
            <a:r>
              <a:rPr lang="es-MX" sz="1200" dirty="0" err="1"/>
              <a:t>Ac∩Bc</a:t>
            </a:r>
            <a:endParaRPr lang="es-MX" sz="1200" dirty="0"/>
          </a:p>
        </p:txBody>
      </p:sp>
      <p:sp>
        <p:nvSpPr>
          <p:cNvPr id="27" name="CuadroTexto 26">
            <a:extLst>
              <a:ext uri="{FF2B5EF4-FFF2-40B4-BE49-F238E27FC236}">
                <a16:creationId xmlns:a16="http://schemas.microsoft.com/office/drawing/2014/main" xmlns="" id="{0E60A5DB-02F7-4E21-8A67-BA83316CC346}"/>
              </a:ext>
            </a:extLst>
          </p:cNvPr>
          <p:cNvSpPr txBox="1"/>
          <p:nvPr/>
        </p:nvSpPr>
        <p:spPr>
          <a:xfrm>
            <a:off x="4675346" y="3910984"/>
            <a:ext cx="458780" cy="276999"/>
          </a:xfrm>
          <a:prstGeom prst="rect">
            <a:avLst/>
          </a:prstGeom>
          <a:noFill/>
        </p:spPr>
        <p:txBody>
          <a:bodyPr wrap="none" rtlCol="0">
            <a:spAutoFit/>
          </a:bodyPr>
          <a:lstStyle/>
          <a:p>
            <a:r>
              <a:rPr lang="es-MX" sz="1200" dirty="0"/>
              <a:t>0.99</a:t>
            </a:r>
            <a:endParaRPr lang="es-MX" dirty="0"/>
          </a:p>
        </p:txBody>
      </p:sp>
      <p:sp>
        <p:nvSpPr>
          <p:cNvPr id="28" name="CuadroTexto 27">
            <a:extLst>
              <a:ext uri="{FF2B5EF4-FFF2-40B4-BE49-F238E27FC236}">
                <a16:creationId xmlns:a16="http://schemas.microsoft.com/office/drawing/2014/main" xmlns="" id="{295609ED-EC46-40E3-A6E8-8AE3D0B77C36}"/>
              </a:ext>
            </a:extLst>
          </p:cNvPr>
          <p:cNvSpPr txBox="1"/>
          <p:nvPr/>
        </p:nvSpPr>
        <p:spPr>
          <a:xfrm>
            <a:off x="4591886" y="4657250"/>
            <a:ext cx="458780" cy="276999"/>
          </a:xfrm>
          <a:prstGeom prst="rect">
            <a:avLst/>
          </a:prstGeom>
          <a:noFill/>
        </p:spPr>
        <p:txBody>
          <a:bodyPr wrap="none" rtlCol="0">
            <a:spAutoFit/>
          </a:bodyPr>
          <a:lstStyle/>
          <a:p>
            <a:r>
              <a:rPr lang="es-MX" sz="1200" dirty="0"/>
              <a:t>0.01</a:t>
            </a:r>
            <a:endParaRPr lang="es-MX" dirty="0"/>
          </a:p>
        </p:txBody>
      </p:sp>
      <p:sp>
        <p:nvSpPr>
          <p:cNvPr id="29" name="CuadroTexto 28">
            <a:extLst>
              <a:ext uri="{FF2B5EF4-FFF2-40B4-BE49-F238E27FC236}">
                <a16:creationId xmlns:a16="http://schemas.microsoft.com/office/drawing/2014/main" xmlns="" id="{EF3FC3DB-D51C-43E1-AC36-ECF7A9111E7E}"/>
              </a:ext>
            </a:extLst>
          </p:cNvPr>
          <p:cNvSpPr txBox="1"/>
          <p:nvPr/>
        </p:nvSpPr>
        <p:spPr>
          <a:xfrm>
            <a:off x="4572577" y="5189392"/>
            <a:ext cx="458780" cy="276999"/>
          </a:xfrm>
          <a:prstGeom prst="rect">
            <a:avLst/>
          </a:prstGeom>
          <a:noFill/>
        </p:spPr>
        <p:txBody>
          <a:bodyPr wrap="none" rtlCol="0">
            <a:spAutoFit/>
          </a:bodyPr>
          <a:lstStyle/>
          <a:p>
            <a:r>
              <a:rPr lang="es-MX" sz="1200" dirty="0"/>
              <a:t>0.10</a:t>
            </a:r>
            <a:endParaRPr lang="es-MX" dirty="0"/>
          </a:p>
        </p:txBody>
      </p:sp>
      <p:sp>
        <p:nvSpPr>
          <p:cNvPr id="30" name="CuadroTexto 29">
            <a:extLst>
              <a:ext uri="{FF2B5EF4-FFF2-40B4-BE49-F238E27FC236}">
                <a16:creationId xmlns:a16="http://schemas.microsoft.com/office/drawing/2014/main" xmlns="" id="{9E2AE0EC-79A2-4603-81C0-0FF74A73E78D}"/>
              </a:ext>
            </a:extLst>
          </p:cNvPr>
          <p:cNvSpPr txBox="1"/>
          <p:nvPr/>
        </p:nvSpPr>
        <p:spPr>
          <a:xfrm>
            <a:off x="4720182" y="5901679"/>
            <a:ext cx="458780" cy="276999"/>
          </a:xfrm>
          <a:prstGeom prst="rect">
            <a:avLst/>
          </a:prstGeom>
          <a:noFill/>
        </p:spPr>
        <p:txBody>
          <a:bodyPr wrap="none" rtlCol="0">
            <a:spAutoFit/>
          </a:bodyPr>
          <a:lstStyle/>
          <a:p>
            <a:r>
              <a:rPr lang="es-MX" sz="1200" dirty="0"/>
              <a:t>0.90</a:t>
            </a:r>
            <a:endParaRPr lang="es-MX" dirty="0"/>
          </a:p>
        </p:txBody>
      </p:sp>
      <p:sp>
        <p:nvSpPr>
          <p:cNvPr id="19" name="CuadroTexto 18">
            <a:extLst>
              <a:ext uri="{FF2B5EF4-FFF2-40B4-BE49-F238E27FC236}">
                <a16:creationId xmlns:a16="http://schemas.microsoft.com/office/drawing/2014/main" xmlns="" id="{EDB74EE5-E696-4C69-8EAA-DB6C937477E9}"/>
              </a:ext>
            </a:extLst>
          </p:cNvPr>
          <p:cNvSpPr txBox="1"/>
          <p:nvPr/>
        </p:nvSpPr>
        <p:spPr>
          <a:xfrm>
            <a:off x="6693410" y="4108040"/>
            <a:ext cx="5182829" cy="1938992"/>
          </a:xfrm>
          <a:prstGeom prst="rect">
            <a:avLst/>
          </a:prstGeom>
          <a:noFill/>
        </p:spPr>
        <p:txBody>
          <a:bodyPr wrap="none" rtlCol="0">
            <a:spAutoFit/>
          </a:bodyPr>
          <a:lstStyle/>
          <a:p>
            <a:r>
              <a:rPr lang="es-MX" sz="2400" dirty="0"/>
              <a:t>P(A∩B) = P(A) * P(B|A) = 0.05 * 0.99</a:t>
            </a:r>
          </a:p>
          <a:p>
            <a:r>
              <a:rPr lang="es-MX" sz="2400" dirty="0"/>
              <a:t>P(B) = 0.05 * 0.99 + 0.95 * 0.01 = 0.1445</a:t>
            </a:r>
          </a:p>
          <a:p>
            <a:endParaRPr lang="es-MX" sz="2400" dirty="0"/>
          </a:p>
          <a:p>
            <a:r>
              <a:rPr lang="es-MX" sz="2400" dirty="0"/>
              <a:t>P(A|B)=0.05*0.99/0.1445 = 0.34</a:t>
            </a:r>
          </a:p>
          <a:p>
            <a:endParaRPr lang="es-MX" sz="2400" dirty="0"/>
          </a:p>
        </p:txBody>
      </p:sp>
    </p:spTree>
    <p:extLst>
      <p:ext uri="{BB962C8B-B14F-4D97-AF65-F5344CB8AC3E}">
        <p14:creationId xmlns:p14="http://schemas.microsoft.com/office/powerpoint/2010/main" val="21523231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0E8753E-F1CF-487B-9B7F-8DD926FC50AF}"/>
              </a:ext>
            </a:extLst>
          </p:cNvPr>
          <p:cNvSpPr>
            <a:spLocks noGrp="1"/>
          </p:cNvSpPr>
          <p:nvPr>
            <p:ph type="title"/>
          </p:nvPr>
        </p:nvSpPr>
        <p:spPr/>
        <p:txBody>
          <a:bodyPr/>
          <a:lstStyle/>
          <a:p>
            <a:r>
              <a:rPr lang="es-MX" dirty="0"/>
              <a:t>Medir Distancias</a:t>
            </a:r>
          </a:p>
        </p:txBody>
      </p:sp>
      <p:sp>
        <p:nvSpPr>
          <p:cNvPr id="3" name="Marcador de contenido 2">
            <a:extLst>
              <a:ext uri="{FF2B5EF4-FFF2-40B4-BE49-F238E27FC236}">
                <a16:creationId xmlns:a16="http://schemas.microsoft.com/office/drawing/2014/main" xmlns="" id="{673C0E6C-F9CB-4CA5-9901-D15E8D8E19D9}"/>
              </a:ext>
            </a:extLst>
          </p:cNvPr>
          <p:cNvSpPr>
            <a:spLocks noGrp="1"/>
          </p:cNvSpPr>
          <p:nvPr>
            <p:ph idx="1"/>
          </p:nvPr>
        </p:nvSpPr>
        <p:spPr/>
        <p:txBody>
          <a:bodyPr/>
          <a:lstStyle/>
          <a:p>
            <a:r>
              <a:rPr lang="es-MX" dirty="0"/>
              <a:t>Sirve tanto par </a:t>
            </a:r>
            <a:r>
              <a:rPr lang="es-MX" dirty="0" err="1"/>
              <a:t>clusters</a:t>
            </a:r>
            <a:endParaRPr lang="es-MX" dirty="0"/>
          </a:p>
          <a:p>
            <a:r>
              <a:rPr lang="es-MX" dirty="0"/>
              <a:t>Para encontrar una superficie que separe óptimamente grupos etiquetados</a:t>
            </a:r>
          </a:p>
        </p:txBody>
      </p:sp>
      <p:pic>
        <p:nvPicPr>
          <p:cNvPr id="5" name="Imagen 4">
            <a:extLst>
              <a:ext uri="{FF2B5EF4-FFF2-40B4-BE49-F238E27FC236}">
                <a16:creationId xmlns:a16="http://schemas.microsoft.com/office/drawing/2014/main" xmlns="" id="{2E12E8BE-62E7-4BE6-B986-AEA5D0A9C135}"/>
              </a:ext>
            </a:extLst>
          </p:cNvPr>
          <p:cNvPicPr>
            <a:picLocks noChangeAspect="1"/>
          </p:cNvPicPr>
          <p:nvPr/>
        </p:nvPicPr>
        <p:blipFill rotWithShape="1">
          <a:blip r:embed="rId2"/>
          <a:srcRect l="12784" t="14811" r="25930" b="16857"/>
          <a:stretch/>
        </p:blipFill>
        <p:spPr>
          <a:xfrm>
            <a:off x="6618514" y="3326573"/>
            <a:ext cx="4209143" cy="3512720"/>
          </a:xfrm>
          <a:prstGeom prst="rect">
            <a:avLst/>
          </a:prstGeom>
        </p:spPr>
      </p:pic>
      <p:pic>
        <p:nvPicPr>
          <p:cNvPr id="6" name="Imagen 5">
            <a:extLst>
              <a:ext uri="{FF2B5EF4-FFF2-40B4-BE49-F238E27FC236}">
                <a16:creationId xmlns:a16="http://schemas.microsoft.com/office/drawing/2014/main" xmlns="" id="{4F8B6C28-11DF-4797-971D-5F8303B024AF}"/>
              </a:ext>
            </a:extLst>
          </p:cNvPr>
          <p:cNvPicPr>
            <a:picLocks noChangeAspect="1"/>
          </p:cNvPicPr>
          <p:nvPr/>
        </p:nvPicPr>
        <p:blipFill>
          <a:blip r:embed="rId3"/>
          <a:stretch>
            <a:fillRect/>
          </a:stretch>
        </p:blipFill>
        <p:spPr>
          <a:xfrm>
            <a:off x="455071" y="3326573"/>
            <a:ext cx="5974757" cy="3531427"/>
          </a:xfrm>
          <a:prstGeom prst="rect">
            <a:avLst/>
          </a:prstGeom>
        </p:spPr>
      </p:pic>
    </p:spTree>
    <p:extLst>
      <p:ext uri="{BB962C8B-B14F-4D97-AF65-F5344CB8AC3E}">
        <p14:creationId xmlns:p14="http://schemas.microsoft.com/office/powerpoint/2010/main" val="31257893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2391F9F-0177-45D3-B16E-B96C0B819EFA}"/>
              </a:ext>
            </a:extLst>
          </p:cNvPr>
          <p:cNvSpPr>
            <a:spLocks noGrp="1"/>
          </p:cNvSpPr>
          <p:nvPr>
            <p:ph type="title"/>
          </p:nvPr>
        </p:nvSpPr>
        <p:spPr/>
        <p:txBody>
          <a:bodyPr/>
          <a:lstStyle/>
          <a:p>
            <a:r>
              <a:rPr lang="es-MX" dirty="0"/>
              <a:t>¿Qué figura está más cerca del círculo?</a:t>
            </a:r>
          </a:p>
        </p:txBody>
      </p:sp>
      <p:pic>
        <p:nvPicPr>
          <p:cNvPr id="4" name="Imagen 3">
            <a:extLst>
              <a:ext uri="{FF2B5EF4-FFF2-40B4-BE49-F238E27FC236}">
                <a16:creationId xmlns:a16="http://schemas.microsoft.com/office/drawing/2014/main" xmlns="" id="{5743F51A-61FE-4206-8A81-D500371BDBA5}"/>
              </a:ext>
            </a:extLst>
          </p:cNvPr>
          <p:cNvPicPr>
            <a:picLocks noChangeAspect="1"/>
          </p:cNvPicPr>
          <p:nvPr/>
        </p:nvPicPr>
        <p:blipFill>
          <a:blip r:embed="rId2"/>
          <a:stretch>
            <a:fillRect/>
          </a:stretch>
        </p:blipFill>
        <p:spPr>
          <a:xfrm>
            <a:off x="2682240" y="1708687"/>
            <a:ext cx="6827520" cy="4784188"/>
          </a:xfrm>
          <a:prstGeom prst="rect">
            <a:avLst/>
          </a:prstGeom>
        </p:spPr>
      </p:pic>
    </p:spTree>
    <p:extLst>
      <p:ext uri="{BB962C8B-B14F-4D97-AF65-F5344CB8AC3E}">
        <p14:creationId xmlns:p14="http://schemas.microsoft.com/office/powerpoint/2010/main" val="1015143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C16972-D5FB-4EA6-A66F-7ED466DE679E}"/>
              </a:ext>
            </a:extLst>
          </p:cNvPr>
          <p:cNvSpPr>
            <a:spLocks noGrp="1"/>
          </p:cNvSpPr>
          <p:nvPr>
            <p:ph type="title"/>
          </p:nvPr>
        </p:nvSpPr>
        <p:spPr/>
        <p:txBody>
          <a:bodyPr/>
          <a:lstStyle/>
          <a:p>
            <a:r>
              <a:rPr lang="es-MX" dirty="0"/>
              <a:t>Medir Distancias - Distancia Euclidiana</a:t>
            </a:r>
          </a:p>
        </p:txBody>
      </p:sp>
      <p:pic>
        <p:nvPicPr>
          <p:cNvPr id="4" name="Imagen 3">
            <a:extLst>
              <a:ext uri="{FF2B5EF4-FFF2-40B4-BE49-F238E27FC236}">
                <a16:creationId xmlns:a16="http://schemas.microsoft.com/office/drawing/2014/main" xmlns="" id="{88D06E56-8907-444C-B06F-4257C1BE0FEA}"/>
              </a:ext>
            </a:extLst>
          </p:cNvPr>
          <p:cNvPicPr>
            <a:picLocks noChangeAspect="1"/>
          </p:cNvPicPr>
          <p:nvPr/>
        </p:nvPicPr>
        <p:blipFill rotWithShape="1">
          <a:blip r:embed="rId3"/>
          <a:srcRect t="17001" b="19959"/>
          <a:stretch/>
        </p:blipFill>
        <p:spPr>
          <a:xfrm>
            <a:off x="0" y="1690688"/>
            <a:ext cx="8846216" cy="4202112"/>
          </a:xfrm>
          <a:prstGeom prst="rect">
            <a:avLst/>
          </a:prstGeom>
        </p:spPr>
      </p:pic>
      <p:pic>
        <p:nvPicPr>
          <p:cNvPr id="5" name="Picture 2" descr="Resultado de imagen para alligator">
            <a:extLst>
              <a:ext uri="{FF2B5EF4-FFF2-40B4-BE49-F238E27FC236}">
                <a16:creationId xmlns:a16="http://schemas.microsoft.com/office/drawing/2014/main" xmlns="" id="{87A6E797-ABA8-43A8-A0D0-CBF88566C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0750" y="3686175"/>
            <a:ext cx="238125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2567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E9B5EA3-237A-4630-B2F5-0E4CE5790A27}"/>
              </a:ext>
            </a:extLst>
          </p:cNvPr>
          <p:cNvSpPr>
            <a:spLocks noGrp="1"/>
          </p:cNvSpPr>
          <p:nvPr>
            <p:ph type="title"/>
          </p:nvPr>
        </p:nvSpPr>
        <p:spPr/>
        <p:txBody>
          <a:bodyPr/>
          <a:lstStyle/>
          <a:p>
            <a:r>
              <a:rPr lang="es-MX" dirty="0"/>
              <a:t>Medir Distancias - Distancia Euclidiana</a:t>
            </a:r>
          </a:p>
        </p:txBody>
      </p:sp>
      <p:sp>
        <p:nvSpPr>
          <p:cNvPr id="3" name="Marcador de contenido 2">
            <a:extLst>
              <a:ext uri="{FF2B5EF4-FFF2-40B4-BE49-F238E27FC236}">
                <a16:creationId xmlns:a16="http://schemas.microsoft.com/office/drawing/2014/main" xmlns="" id="{890FEB2A-32E0-4A83-9718-584BF497AA40}"/>
              </a:ext>
            </a:extLst>
          </p:cNvPr>
          <p:cNvSpPr>
            <a:spLocks noGrp="1"/>
          </p:cNvSpPr>
          <p:nvPr>
            <p:ph idx="1"/>
          </p:nvPr>
        </p:nvSpPr>
        <p:spPr/>
        <p:txBody>
          <a:bodyPr/>
          <a:lstStyle/>
          <a:p>
            <a:pPr marL="0" indent="0">
              <a:buNone/>
            </a:pPr>
            <a:r>
              <a:rPr lang="es-MX" dirty="0" err="1"/>
              <a:t>rattlesnake</a:t>
            </a:r>
            <a:r>
              <a:rPr lang="es-MX" dirty="0"/>
              <a:t> = [1,1,1,1,0]</a:t>
            </a:r>
          </a:p>
          <a:p>
            <a:pPr marL="0" indent="0">
              <a:buNone/>
            </a:pPr>
            <a:r>
              <a:rPr lang="es-MX" dirty="0"/>
              <a:t>boa constrictor  = [0,1,0,1,0]</a:t>
            </a:r>
          </a:p>
          <a:p>
            <a:pPr marL="0" indent="0">
              <a:buNone/>
            </a:pPr>
            <a:r>
              <a:rPr lang="es-MX" dirty="0" err="1"/>
              <a:t>dartFrog</a:t>
            </a:r>
            <a:r>
              <a:rPr lang="es-MX" dirty="0"/>
              <a:t> = [1,0,1,0,4]</a:t>
            </a:r>
          </a:p>
          <a:p>
            <a:pPr marL="0" indent="0">
              <a:buNone/>
            </a:pPr>
            <a:r>
              <a:rPr lang="es-MX" dirty="0" err="1"/>
              <a:t>alligator</a:t>
            </a:r>
            <a:r>
              <a:rPr lang="es-MX" dirty="0"/>
              <a:t> = [1,1,0,1,4]</a:t>
            </a:r>
          </a:p>
          <a:p>
            <a:pPr marL="0" indent="0">
              <a:buNone/>
            </a:pPr>
            <a:endParaRPr lang="es-MX" dirty="0"/>
          </a:p>
          <a:p>
            <a:pPr marL="0" indent="0">
              <a:buNone/>
            </a:pPr>
            <a:endParaRPr lang="es-MX" dirty="0"/>
          </a:p>
        </p:txBody>
      </p:sp>
      <p:pic>
        <p:nvPicPr>
          <p:cNvPr id="4" name="Imagen 3">
            <a:extLst>
              <a:ext uri="{FF2B5EF4-FFF2-40B4-BE49-F238E27FC236}">
                <a16:creationId xmlns:a16="http://schemas.microsoft.com/office/drawing/2014/main" xmlns="" id="{503DBEE4-69F9-45BA-B78B-38BD3B38F012}"/>
              </a:ext>
            </a:extLst>
          </p:cNvPr>
          <p:cNvPicPr>
            <a:picLocks noChangeAspect="1"/>
          </p:cNvPicPr>
          <p:nvPr/>
        </p:nvPicPr>
        <p:blipFill rotWithShape="1">
          <a:blip r:embed="rId3"/>
          <a:srcRect l="15039" t="39537" r="20512" b="4892"/>
          <a:stretch/>
        </p:blipFill>
        <p:spPr>
          <a:xfrm>
            <a:off x="5151615" y="3193143"/>
            <a:ext cx="7040385" cy="3664857"/>
          </a:xfrm>
          <a:prstGeom prst="rect">
            <a:avLst/>
          </a:prstGeom>
        </p:spPr>
      </p:pic>
    </p:spTree>
    <p:extLst>
      <p:ext uri="{BB962C8B-B14F-4D97-AF65-F5344CB8AC3E}">
        <p14:creationId xmlns:p14="http://schemas.microsoft.com/office/powerpoint/2010/main" val="7752723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D5F691A-1380-460F-9DDE-7931AFB11478}"/>
              </a:ext>
            </a:extLst>
          </p:cNvPr>
          <p:cNvSpPr>
            <a:spLocks noGrp="1"/>
          </p:cNvSpPr>
          <p:nvPr>
            <p:ph type="title"/>
          </p:nvPr>
        </p:nvSpPr>
        <p:spPr/>
        <p:txBody>
          <a:bodyPr/>
          <a:lstStyle/>
          <a:p>
            <a:r>
              <a:rPr lang="es-MX" dirty="0"/>
              <a:t>Usando </a:t>
            </a:r>
            <a:r>
              <a:rPr lang="es-MX" dirty="0" err="1"/>
              <a:t>features</a:t>
            </a:r>
            <a:r>
              <a:rPr lang="es-MX" dirty="0"/>
              <a:t> binarias</a:t>
            </a:r>
          </a:p>
        </p:txBody>
      </p:sp>
      <p:pic>
        <p:nvPicPr>
          <p:cNvPr id="4" name="Imagen 3">
            <a:extLst>
              <a:ext uri="{FF2B5EF4-FFF2-40B4-BE49-F238E27FC236}">
                <a16:creationId xmlns:a16="http://schemas.microsoft.com/office/drawing/2014/main" xmlns="" id="{F249D466-B11C-404E-9640-4E8579473A53}"/>
              </a:ext>
            </a:extLst>
          </p:cNvPr>
          <p:cNvPicPr>
            <a:picLocks noChangeAspect="1"/>
          </p:cNvPicPr>
          <p:nvPr/>
        </p:nvPicPr>
        <p:blipFill rotWithShape="1">
          <a:blip r:embed="rId3"/>
          <a:srcRect l="12373" t="35970" r="8967" b="18408"/>
          <a:stretch/>
        </p:blipFill>
        <p:spPr>
          <a:xfrm>
            <a:off x="4160926" y="3429001"/>
            <a:ext cx="8031074" cy="3429000"/>
          </a:xfrm>
          <a:prstGeom prst="rect">
            <a:avLst/>
          </a:prstGeom>
        </p:spPr>
      </p:pic>
      <p:sp>
        <p:nvSpPr>
          <p:cNvPr id="5" name="Marcador de contenido 2">
            <a:extLst>
              <a:ext uri="{FF2B5EF4-FFF2-40B4-BE49-F238E27FC236}">
                <a16:creationId xmlns:a16="http://schemas.microsoft.com/office/drawing/2014/main" xmlns="" id="{F193E4E2-3F3F-4F64-88A4-5FEA3217F7CD}"/>
              </a:ext>
            </a:extLst>
          </p:cNvPr>
          <p:cNvSpPr>
            <a:spLocks noGrp="1"/>
          </p:cNvSpPr>
          <p:nvPr>
            <p:ph idx="1"/>
          </p:nvPr>
        </p:nvSpPr>
        <p:spPr>
          <a:xfrm>
            <a:off x="838200" y="1825625"/>
            <a:ext cx="10515600" cy="4351338"/>
          </a:xfrm>
        </p:spPr>
        <p:txBody>
          <a:bodyPr/>
          <a:lstStyle/>
          <a:p>
            <a:pPr marL="0" indent="0">
              <a:buNone/>
            </a:pPr>
            <a:r>
              <a:rPr lang="es-MX" dirty="0" err="1"/>
              <a:t>rattlesnake</a:t>
            </a:r>
            <a:r>
              <a:rPr lang="es-MX" dirty="0"/>
              <a:t> = [1,1,1,1,0]</a:t>
            </a:r>
          </a:p>
          <a:p>
            <a:pPr marL="0" indent="0">
              <a:buNone/>
            </a:pPr>
            <a:r>
              <a:rPr lang="es-MX" dirty="0"/>
              <a:t>boa constrictor  = [0,1,0,1,0]</a:t>
            </a:r>
          </a:p>
          <a:p>
            <a:pPr marL="0" indent="0">
              <a:buNone/>
            </a:pPr>
            <a:r>
              <a:rPr lang="es-MX" dirty="0" err="1"/>
              <a:t>dartFrog</a:t>
            </a:r>
            <a:r>
              <a:rPr lang="es-MX" dirty="0"/>
              <a:t> = [1,0,1,0,1]</a:t>
            </a:r>
          </a:p>
          <a:p>
            <a:pPr marL="0" indent="0">
              <a:buNone/>
            </a:pPr>
            <a:r>
              <a:rPr lang="es-MX" dirty="0" err="1"/>
              <a:t>alligator</a:t>
            </a:r>
            <a:r>
              <a:rPr lang="es-MX" dirty="0"/>
              <a:t> = [1,1,0,1,1]</a:t>
            </a:r>
          </a:p>
          <a:p>
            <a:pPr marL="0" indent="0">
              <a:buNone/>
            </a:pPr>
            <a:endParaRPr lang="es-MX" dirty="0"/>
          </a:p>
          <a:p>
            <a:pPr marL="0" indent="0">
              <a:buNone/>
            </a:pPr>
            <a:endParaRPr lang="es-MX" dirty="0"/>
          </a:p>
        </p:txBody>
      </p:sp>
    </p:spTree>
    <p:extLst>
      <p:ext uri="{BB962C8B-B14F-4D97-AF65-F5344CB8AC3E}">
        <p14:creationId xmlns:p14="http://schemas.microsoft.com/office/powerpoint/2010/main" val="2246572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EEF59B7-D1A7-43E5-A04A-666735DA8CAD}"/>
              </a:ext>
            </a:extLst>
          </p:cNvPr>
          <p:cNvSpPr>
            <a:spLocks noGrp="1"/>
          </p:cNvSpPr>
          <p:nvPr>
            <p:ph type="title"/>
          </p:nvPr>
        </p:nvSpPr>
        <p:spPr/>
        <p:txBody>
          <a:bodyPr/>
          <a:lstStyle/>
          <a:p>
            <a:r>
              <a:rPr lang="es-MX" dirty="0"/>
              <a:t>Escalar las dimensiones</a:t>
            </a:r>
          </a:p>
        </p:txBody>
      </p:sp>
      <p:sp>
        <p:nvSpPr>
          <p:cNvPr id="3" name="Marcador de contenido 2">
            <a:extLst>
              <a:ext uri="{FF2B5EF4-FFF2-40B4-BE49-F238E27FC236}">
                <a16:creationId xmlns:a16="http://schemas.microsoft.com/office/drawing/2014/main" xmlns="" id="{102F1E68-A56B-4DB4-98DF-3ED86F03FBB4}"/>
              </a:ext>
            </a:extLst>
          </p:cNvPr>
          <p:cNvSpPr>
            <a:spLocks noGrp="1"/>
          </p:cNvSpPr>
          <p:nvPr>
            <p:ph idx="1"/>
          </p:nvPr>
        </p:nvSpPr>
        <p:spPr/>
        <p:txBody>
          <a:bodyPr/>
          <a:lstStyle/>
          <a:p>
            <a:r>
              <a:rPr lang="es-MX" dirty="0"/>
              <a:t>Si tengo como dimensiones</a:t>
            </a:r>
          </a:p>
          <a:p>
            <a:pPr lvl="1"/>
            <a:r>
              <a:rPr lang="es-MX" dirty="0"/>
              <a:t>Tiene lentes (0,1)</a:t>
            </a:r>
          </a:p>
          <a:p>
            <a:pPr lvl="1"/>
            <a:r>
              <a:rPr lang="es-MX" dirty="0"/>
              <a:t>Sexo (0,1)</a:t>
            </a:r>
          </a:p>
          <a:p>
            <a:pPr lvl="1"/>
            <a:r>
              <a:rPr lang="es-MX" dirty="0"/>
              <a:t>Peso</a:t>
            </a:r>
          </a:p>
          <a:p>
            <a:pPr lvl="1"/>
            <a:endParaRPr lang="es-MX" dirty="0"/>
          </a:p>
          <a:p>
            <a:r>
              <a:rPr lang="es-MX" dirty="0"/>
              <a:t>Peso va a ser mucho más dominante para la </a:t>
            </a:r>
            <a:r>
              <a:rPr lang="es-MX" dirty="0" err="1"/>
              <a:t>clusterización</a:t>
            </a:r>
            <a:r>
              <a:rPr lang="es-MX" dirty="0"/>
              <a:t>!</a:t>
            </a:r>
          </a:p>
        </p:txBody>
      </p:sp>
      <p:pic>
        <p:nvPicPr>
          <p:cNvPr id="5" name="Imagen 4">
            <a:extLst>
              <a:ext uri="{FF2B5EF4-FFF2-40B4-BE49-F238E27FC236}">
                <a16:creationId xmlns:a16="http://schemas.microsoft.com/office/drawing/2014/main" xmlns="" id="{3D3C4B36-9323-4FA0-BDC1-A0CF1096BABB}"/>
              </a:ext>
            </a:extLst>
          </p:cNvPr>
          <p:cNvPicPr>
            <a:picLocks noChangeAspect="1"/>
          </p:cNvPicPr>
          <p:nvPr/>
        </p:nvPicPr>
        <p:blipFill>
          <a:blip r:embed="rId3"/>
          <a:stretch>
            <a:fillRect/>
          </a:stretch>
        </p:blipFill>
        <p:spPr>
          <a:xfrm>
            <a:off x="5381625" y="4883150"/>
            <a:ext cx="5972175" cy="1428750"/>
          </a:xfrm>
          <a:prstGeom prst="rect">
            <a:avLst/>
          </a:prstGeom>
        </p:spPr>
      </p:pic>
    </p:spTree>
    <p:extLst>
      <p:ext uri="{BB962C8B-B14F-4D97-AF65-F5344CB8AC3E}">
        <p14:creationId xmlns:p14="http://schemas.microsoft.com/office/powerpoint/2010/main" val="6247669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C554220-F755-4BA6-9676-E38B55127709}"/>
              </a:ext>
            </a:extLst>
          </p:cNvPr>
          <p:cNvSpPr>
            <a:spLocks noGrp="1"/>
          </p:cNvSpPr>
          <p:nvPr>
            <p:ph type="title"/>
          </p:nvPr>
        </p:nvSpPr>
        <p:spPr/>
        <p:txBody>
          <a:bodyPr/>
          <a:lstStyle/>
          <a:p>
            <a:r>
              <a:rPr lang="es-MX" dirty="0"/>
              <a:t>Resumen</a:t>
            </a:r>
          </a:p>
        </p:txBody>
      </p:sp>
      <p:sp>
        <p:nvSpPr>
          <p:cNvPr id="3" name="Marcador de contenido 2">
            <a:extLst>
              <a:ext uri="{FF2B5EF4-FFF2-40B4-BE49-F238E27FC236}">
                <a16:creationId xmlns:a16="http://schemas.microsoft.com/office/drawing/2014/main" xmlns="" id="{822030A6-3C17-49F2-B829-19393B3A3D85}"/>
              </a:ext>
            </a:extLst>
          </p:cNvPr>
          <p:cNvSpPr>
            <a:spLocks noGrp="1"/>
          </p:cNvSpPr>
          <p:nvPr>
            <p:ph idx="1"/>
          </p:nvPr>
        </p:nvSpPr>
        <p:spPr/>
        <p:txBody>
          <a:bodyPr/>
          <a:lstStyle/>
          <a:p>
            <a:r>
              <a:rPr lang="es-MX" dirty="0"/>
              <a:t>Elegir bien las </a:t>
            </a:r>
            <a:r>
              <a:rPr lang="es-MX" dirty="0" err="1"/>
              <a:t>features</a:t>
            </a:r>
            <a:r>
              <a:rPr lang="es-MX" dirty="0"/>
              <a:t> es importante</a:t>
            </a:r>
          </a:p>
          <a:p>
            <a:r>
              <a:rPr lang="es-MX" dirty="0"/>
              <a:t>Elegir muchas </a:t>
            </a:r>
            <a:r>
              <a:rPr lang="es-MX" dirty="0" err="1"/>
              <a:t>features</a:t>
            </a:r>
            <a:r>
              <a:rPr lang="es-MX" dirty="0"/>
              <a:t> nos puede dar </a:t>
            </a:r>
            <a:r>
              <a:rPr lang="es-MX" dirty="0" err="1"/>
              <a:t>overfitting</a:t>
            </a:r>
            <a:endParaRPr lang="es-MX" dirty="0"/>
          </a:p>
          <a:p>
            <a:r>
              <a:rPr lang="es-MX" dirty="0"/>
              <a:t>Elegir el peso de cada </a:t>
            </a:r>
            <a:r>
              <a:rPr lang="es-MX" dirty="0" err="1"/>
              <a:t>feature</a:t>
            </a:r>
            <a:r>
              <a:rPr lang="es-MX" dirty="0"/>
              <a:t> puede generar un impacto grande</a:t>
            </a:r>
          </a:p>
          <a:p>
            <a:r>
              <a:rPr lang="es-MX" dirty="0"/>
              <a:t>La complejidad de la superficie de separación?</a:t>
            </a:r>
          </a:p>
          <a:p>
            <a:r>
              <a:rPr lang="es-MX" dirty="0"/>
              <a:t>El número de </a:t>
            </a:r>
            <a:r>
              <a:rPr lang="es-MX" dirty="0" err="1"/>
              <a:t>clusters</a:t>
            </a:r>
            <a:r>
              <a:rPr lang="es-MX" dirty="0"/>
              <a:t>?</a:t>
            </a:r>
          </a:p>
          <a:p>
            <a:endParaRPr lang="es-MX" dirty="0"/>
          </a:p>
        </p:txBody>
      </p:sp>
      <p:pic>
        <p:nvPicPr>
          <p:cNvPr id="5122" name="Picture 2" descr="Resultado de imagen para feature engineering">
            <a:extLst>
              <a:ext uri="{FF2B5EF4-FFF2-40B4-BE49-F238E27FC236}">
                <a16:creationId xmlns:a16="http://schemas.microsoft.com/office/drawing/2014/main" xmlns="" id="{715C8694-B35C-41EC-86A2-DD09D0D67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394" y="4170222"/>
            <a:ext cx="5875606" cy="268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6251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064449B-2193-4167-9EE5-773B4BB501F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02F35745-20F1-4F97-B3AB-0F1F1E7690BF}"/>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ED829C8C-1F84-457C-8390-6130F58C7E81}"/>
              </a:ext>
            </a:extLst>
          </p:cNvPr>
          <p:cNvPicPr>
            <a:picLocks noChangeAspect="1"/>
          </p:cNvPicPr>
          <p:nvPr/>
        </p:nvPicPr>
        <p:blipFill rotWithShape="1">
          <a:blip r:embed="rId3"/>
          <a:srcRect r="12122"/>
          <a:stretch/>
        </p:blipFill>
        <p:spPr>
          <a:xfrm>
            <a:off x="209550" y="300038"/>
            <a:ext cx="5524500" cy="5876925"/>
          </a:xfrm>
          <a:prstGeom prst="rect">
            <a:avLst/>
          </a:prstGeom>
        </p:spPr>
      </p:pic>
      <p:pic>
        <p:nvPicPr>
          <p:cNvPr id="5" name="Imagen 4">
            <a:extLst>
              <a:ext uri="{FF2B5EF4-FFF2-40B4-BE49-F238E27FC236}">
                <a16:creationId xmlns:a16="http://schemas.microsoft.com/office/drawing/2014/main" xmlns="" id="{5F33675B-835E-4A80-8B1D-B5763561478D}"/>
              </a:ext>
            </a:extLst>
          </p:cNvPr>
          <p:cNvPicPr>
            <a:picLocks noChangeAspect="1"/>
          </p:cNvPicPr>
          <p:nvPr/>
        </p:nvPicPr>
        <p:blipFill>
          <a:blip r:embed="rId4"/>
          <a:stretch>
            <a:fillRect/>
          </a:stretch>
        </p:blipFill>
        <p:spPr>
          <a:xfrm>
            <a:off x="6038852" y="300038"/>
            <a:ext cx="5838825" cy="5657850"/>
          </a:xfrm>
          <a:prstGeom prst="rect">
            <a:avLst/>
          </a:prstGeom>
        </p:spPr>
      </p:pic>
    </p:spTree>
    <p:extLst>
      <p:ext uri="{BB962C8B-B14F-4D97-AF65-F5344CB8AC3E}">
        <p14:creationId xmlns:p14="http://schemas.microsoft.com/office/powerpoint/2010/main" val="32214149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xmlns="" id="{AE01DDA7-111F-47E3-A034-76B4D0D64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493" y="3430380"/>
            <a:ext cx="2438400" cy="2438400"/>
          </a:xfrm>
        </p:spPr>
      </p:pic>
      <p:pic>
        <p:nvPicPr>
          <p:cNvPr id="7" name="Imagen 6" descr="Imagen que contiene hombre, persona, exterior, corbata&#10;&#10;Descripción generada automáticamente">
            <a:extLst>
              <a:ext uri="{FF2B5EF4-FFF2-40B4-BE49-F238E27FC236}">
                <a16:creationId xmlns:a16="http://schemas.microsoft.com/office/drawing/2014/main" xmlns="" id="{E7CB7F37-5F87-49F8-9569-DEEF5BAE0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421" y="3430380"/>
            <a:ext cx="2438400" cy="2438400"/>
          </a:xfrm>
          <a:prstGeom prst="rect">
            <a:avLst/>
          </a:prstGeom>
        </p:spPr>
      </p:pic>
      <p:pic>
        <p:nvPicPr>
          <p:cNvPr id="9" name="Imagen 8" descr="Imagen que contiene hombre, persona, exterior, corbata&#10;&#10;Descripción generada automáticamente">
            <a:extLst>
              <a:ext uri="{FF2B5EF4-FFF2-40B4-BE49-F238E27FC236}">
                <a16:creationId xmlns:a16="http://schemas.microsoft.com/office/drawing/2014/main" xmlns="" id="{3AE2BB59-E42D-45DE-B002-DE8867EAA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93" y="756139"/>
            <a:ext cx="2438400" cy="2438400"/>
          </a:xfrm>
          <a:prstGeom prst="rect">
            <a:avLst/>
          </a:prstGeom>
        </p:spPr>
      </p:pic>
      <p:pic>
        <p:nvPicPr>
          <p:cNvPr id="11" name="Imagen 10">
            <a:extLst>
              <a:ext uri="{FF2B5EF4-FFF2-40B4-BE49-F238E27FC236}">
                <a16:creationId xmlns:a16="http://schemas.microsoft.com/office/drawing/2014/main" xmlns="" id="{2B642422-DEC6-4830-B8F7-CE42F30779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3421" y="756139"/>
            <a:ext cx="2438400" cy="2438400"/>
          </a:xfrm>
          <a:prstGeom prst="rect">
            <a:avLst/>
          </a:prstGeom>
        </p:spPr>
      </p:pic>
      <p:pic>
        <p:nvPicPr>
          <p:cNvPr id="13" name="Imagen 12">
            <a:extLst>
              <a:ext uri="{FF2B5EF4-FFF2-40B4-BE49-F238E27FC236}">
                <a16:creationId xmlns:a16="http://schemas.microsoft.com/office/drawing/2014/main" xmlns="" id="{5CD13B5F-D4AE-4EC4-9EBE-3436958167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0349" y="756139"/>
            <a:ext cx="2438400" cy="2438400"/>
          </a:xfrm>
          <a:prstGeom prst="rect">
            <a:avLst/>
          </a:prstGeom>
        </p:spPr>
      </p:pic>
      <p:sp>
        <p:nvSpPr>
          <p:cNvPr id="14" name="CuadroTexto 13">
            <a:extLst>
              <a:ext uri="{FF2B5EF4-FFF2-40B4-BE49-F238E27FC236}">
                <a16:creationId xmlns:a16="http://schemas.microsoft.com/office/drawing/2014/main" xmlns="" id="{7F34CA39-A376-4383-932E-A96B5BAE7EC9}"/>
              </a:ext>
            </a:extLst>
          </p:cNvPr>
          <p:cNvSpPr txBox="1"/>
          <p:nvPr/>
        </p:nvSpPr>
        <p:spPr>
          <a:xfrm>
            <a:off x="820019" y="386807"/>
            <a:ext cx="2111347" cy="369332"/>
          </a:xfrm>
          <a:prstGeom prst="rect">
            <a:avLst/>
          </a:prstGeom>
          <a:noFill/>
        </p:spPr>
        <p:txBody>
          <a:bodyPr wrap="none" rtlCol="0">
            <a:spAutoFit/>
          </a:bodyPr>
          <a:lstStyle/>
          <a:p>
            <a:r>
              <a:rPr lang="es-MX" dirty="0"/>
              <a:t>Original: 256 colores</a:t>
            </a:r>
          </a:p>
        </p:txBody>
      </p:sp>
      <p:sp>
        <p:nvSpPr>
          <p:cNvPr id="15" name="CuadroTexto 14">
            <a:extLst>
              <a:ext uri="{FF2B5EF4-FFF2-40B4-BE49-F238E27FC236}">
                <a16:creationId xmlns:a16="http://schemas.microsoft.com/office/drawing/2014/main" xmlns="" id="{054595B9-FCF2-4A07-9C22-4E793ABDDEA1}"/>
              </a:ext>
            </a:extLst>
          </p:cNvPr>
          <p:cNvSpPr txBox="1"/>
          <p:nvPr/>
        </p:nvSpPr>
        <p:spPr>
          <a:xfrm>
            <a:off x="4047960" y="386807"/>
            <a:ext cx="1029321" cy="369332"/>
          </a:xfrm>
          <a:prstGeom prst="rect">
            <a:avLst/>
          </a:prstGeom>
          <a:noFill/>
        </p:spPr>
        <p:txBody>
          <a:bodyPr wrap="none" rtlCol="0">
            <a:spAutoFit/>
          </a:bodyPr>
          <a:lstStyle/>
          <a:p>
            <a:r>
              <a:rPr lang="es-MX" dirty="0"/>
              <a:t>2 colores</a:t>
            </a:r>
          </a:p>
        </p:txBody>
      </p:sp>
      <p:sp>
        <p:nvSpPr>
          <p:cNvPr id="16" name="CuadroTexto 15">
            <a:extLst>
              <a:ext uri="{FF2B5EF4-FFF2-40B4-BE49-F238E27FC236}">
                <a16:creationId xmlns:a16="http://schemas.microsoft.com/office/drawing/2014/main" xmlns="" id="{3B20817F-5EF0-44B4-96E6-D337B4DCCFF5}"/>
              </a:ext>
            </a:extLst>
          </p:cNvPr>
          <p:cNvSpPr txBox="1"/>
          <p:nvPr/>
        </p:nvSpPr>
        <p:spPr>
          <a:xfrm>
            <a:off x="6734888" y="386807"/>
            <a:ext cx="1029321" cy="369332"/>
          </a:xfrm>
          <a:prstGeom prst="rect">
            <a:avLst/>
          </a:prstGeom>
          <a:noFill/>
        </p:spPr>
        <p:txBody>
          <a:bodyPr wrap="none" rtlCol="0">
            <a:spAutoFit/>
          </a:bodyPr>
          <a:lstStyle/>
          <a:p>
            <a:r>
              <a:rPr lang="es-MX" dirty="0"/>
              <a:t>3 colores</a:t>
            </a:r>
          </a:p>
        </p:txBody>
      </p:sp>
      <p:sp>
        <p:nvSpPr>
          <p:cNvPr id="17" name="CuadroTexto 16">
            <a:extLst>
              <a:ext uri="{FF2B5EF4-FFF2-40B4-BE49-F238E27FC236}">
                <a16:creationId xmlns:a16="http://schemas.microsoft.com/office/drawing/2014/main" xmlns="" id="{5CEC3A9F-4473-4AA5-BCC8-E03DA26A5F3C}"/>
              </a:ext>
            </a:extLst>
          </p:cNvPr>
          <p:cNvSpPr txBox="1"/>
          <p:nvPr/>
        </p:nvSpPr>
        <p:spPr>
          <a:xfrm>
            <a:off x="1361031" y="5868780"/>
            <a:ext cx="1029321" cy="369332"/>
          </a:xfrm>
          <a:prstGeom prst="rect">
            <a:avLst/>
          </a:prstGeom>
          <a:noFill/>
        </p:spPr>
        <p:txBody>
          <a:bodyPr wrap="none" rtlCol="0">
            <a:spAutoFit/>
          </a:bodyPr>
          <a:lstStyle/>
          <a:p>
            <a:r>
              <a:rPr lang="es-MX" dirty="0"/>
              <a:t>5 colores</a:t>
            </a:r>
          </a:p>
        </p:txBody>
      </p:sp>
      <p:sp>
        <p:nvSpPr>
          <p:cNvPr id="18" name="CuadroTexto 17">
            <a:extLst>
              <a:ext uri="{FF2B5EF4-FFF2-40B4-BE49-F238E27FC236}">
                <a16:creationId xmlns:a16="http://schemas.microsoft.com/office/drawing/2014/main" xmlns="" id="{2C209E66-8EF0-41DB-A48C-5C7E75DBC5C3}"/>
              </a:ext>
            </a:extLst>
          </p:cNvPr>
          <p:cNvSpPr txBox="1"/>
          <p:nvPr/>
        </p:nvSpPr>
        <p:spPr>
          <a:xfrm>
            <a:off x="3989450" y="5868780"/>
            <a:ext cx="1146339" cy="369332"/>
          </a:xfrm>
          <a:prstGeom prst="rect">
            <a:avLst/>
          </a:prstGeom>
          <a:noFill/>
        </p:spPr>
        <p:txBody>
          <a:bodyPr wrap="none" rtlCol="0">
            <a:spAutoFit/>
          </a:bodyPr>
          <a:lstStyle/>
          <a:p>
            <a:r>
              <a:rPr lang="es-MX" dirty="0"/>
              <a:t>16 colores</a:t>
            </a:r>
          </a:p>
        </p:txBody>
      </p:sp>
      <p:pic>
        <p:nvPicPr>
          <p:cNvPr id="20" name="Imagen 19" descr="Imagen que contiene hombre, persona, exterior, corbata&#10;&#10;Descripción generada automáticamente">
            <a:extLst>
              <a:ext uri="{FF2B5EF4-FFF2-40B4-BE49-F238E27FC236}">
                <a16:creationId xmlns:a16="http://schemas.microsoft.com/office/drawing/2014/main" xmlns="" id="{B7637420-48A2-471B-AB9E-A95C81C2B9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0349" y="3429000"/>
            <a:ext cx="2438400" cy="2438400"/>
          </a:xfrm>
          <a:prstGeom prst="rect">
            <a:avLst/>
          </a:prstGeom>
        </p:spPr>
      </p:pic>
      <p:sp>
        <p:nvSpPr>
          <p:cNvPr id="21" name="CuadroTexto 20">
            <a:extLst>
              <a:ext uri="{FF2B5EF4-FFF2-40B4-BE49-F238E27FC236}">
                <a16:creationId xmlns:a16="http://schemas.microsoft.com/office/drawing/2014/main" xmlns="" id="{30FD9F77-5156-4BE8-8C04-6FA84A403791}"/>
              </a:ext>
            </a:extLst>
          </p:cNvPr>
          <p:cNvSpPr txBox="1"/>
          <p:nvPr/>
        </p:nvSpPr>
        <p:spPr>
          <a:xfrm>
            <a:off x="6673997" y="5867400"/>
            <a:ext cx="1146339" cy="369332"/>
          </a:xfrm>
          <a:prstGeom prst="rect">
            <a:avLst/>
          </a:prstGeom>
          <a:noFill/>
        </p:spPr>
        <p:txBody>
          <a:bodyPr wrap="none" rtlCol="0">
            <a:spAutoFit/>
          </a:bodyPr>
          <a:lstStyle/>
          <a:p>
            <a:r>
              <a:rPr lang="es-MX" dirty="0"/>
              <a:t>24 colores</a:t>
            </a:r>
          </a:p>
        </p:txBody>
      </p:sp>
    </p:spTree>
    <p:extLst>
      <p:ext uri="{BB962C8B-B14F-4D97-AF65-F5344CB8AC3E}">
        <p14:creationId xmlns:p14="http://schemas.microsoft.com/office/powerpoint/2010/main" val="2664432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2" descr="Resultado de imagen para fin">
            <a:extLst>
              <a:ext uri="{FF2B5EF4-FFF2-40B4-BE49-F238E27FC236}">
                <a16:creationId xmlns:a16="http://schemas.microsoft.com/office/drawing/2014/main" xmlns="" id="{8D2B03BB-316A-429F-BF08-42BC7B0D73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3355" y="643466"/>
            <a:ext cx="960529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75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annalyzin.files.wordpress.com/2016/07/decision-trees-titanic-tutorial.png">
            <a:extLst>
              <a:ext uri="{FF2B5EF4-FFF2-40B4-BE49-F238E27FC236}">
                <a16:creationId xmlns:a16="http://schemas.microsoft.com/office/drawing/2014/main" xmlns="" id="{C84931A8-7466-4D39-AEB3-A775B8D1E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993" y="1326363"/>
            <a:ext cx="9321007" cy="518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4 CuadroTexto">
            <a:extLst>
              <a:ext uri="{FF2B5EF4-FFF2-40B4-BE49-F238E27FC236}">
                <a16:creationId xmlns:a16="http://schemas.microsoft.com/office/drawing/2014/main" xmlns="" id="{730646B9-CC4B-42E7-BDE2-B9041D14F74C}"/>
              </a:ext>
            </a:extLst>
          </p:cNvPr>
          <p:cNvSpPr txBox="1">
            <a:spLocks noChangeArrowheads="1"/>
          </p:cNvSpPr>
          <p:nvPr/>
        </p:nvSpPr>
        <p:spPr bwMode="auto">
          <a:xfrm>
            <a:off x="9294813" y="6550026"/>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s-AR" altLang="es-AR" sz="1400"/>
              <a:t>Fuente: KDnuggets</a:t>
            </a:r>
          </a:p>
        </p:txBody>
      </p:sp>
      <p:sp>
        <p:nvSpPr>
          <p:cNvPr id="17413" name="2 Marcador de contenido">
            <a:extLst>
              <a:ext uri="{FF2B5EF4-FFF2-40B4-BE49-F238E27FC236}">
                <a16:creationId xmlns:a16="http://schemas.microsoft.com/office/drawing/2014/main" xmlns="" id="{3BFD9CC0-6DAC-4220-9DFC-A4327B14013E}"/>
              </a:ext>
            </a:extLst>
          </p:cNvPr>
          <p:cNvSpPr>
            <a:spLocks noGrp="1"/>
          </p:cNvSpPr>
          <p:nvPr>
            <p:ph idx="1"/>
          </p:nvPr>
        </p:nvSpPr>
        <p:spPr>
          <a:xfrm>
            <a:off x="0" y="-3778"/>
            <a:ext cx="8370887" cy="3886200"/>
          </a:xfrm>
        </p:spPr>
        <p:txBody>
          <a:bodyPr>
            <a:normAutofit/>
          </a:bodyPr>
          <a:lstStyle/>
          <a:p>
            <a:r>
              <a:rPr lang="es-AR" altLang="es-AR" sz="4000" dirty="0"/>
              <a:t>Árbol de Decisión</a:t>
            </a:r>
          </a:p>
          <a:p>
            <a:pPr lvl="1"/>
            <a:r>
              <a:rPr lang="es-AR" altLang="es-AR" sz="3200" i="1" dirty="0"/>
              <a:t>Chance de sobrevivir al accidente de </a:t>
            </a:r>
            <a:r>
              <a:rPr lang="es-AR" altLang="es-AR" sz="3200" i="1" dirty="0" err="1"/>
              <a:t>Titanic</a:t>
            </a:r>
            <a:endParaRPr lang="es-AR" altLang="es-AR" sz="3200" i="1" dirty="0"/>
          </a:p>
          <a:p>
            <a:pPr lvl="1"/>
            <a:r>
              <a:rPr lang="es-AR" altLang="es-AR" sz="3200" dirty="0"/>
              <a:t>Explica, clasifica, predice</a:t>
            </a:r>
          </a:p>
        </p:txBody>
      </p:sp>
    </p:spTree>
  </p:cSld>
  <p:clrMapOvr>
    <a:masterClrMapping/>
  </p:clrMapOvr>
  <p:transition spd="slow" advTm="17803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2 Marcador de contenido">
            <a:extLst>
              <a:ext uri="{FF2B5EF4-FFF2-40B4-BE49-F238E27FC236}">
                <a16:creationId xmlns:a16="http://schemas.microsoft.com/office/drawing/2014/main" xmlns="" id="{0A37F8A8-FD43-43AF-9244-B7243248A9B6}"/>
              </a:ext>
            </a:extLst>
          </p:cNvPr>
          <p:cNvSpPr>
            <a:spLocks noGrp="1"/>
          </p:cNvSpPr>
          <p:nvPr>
            <p:ph idx="1"/>
          </p:nvPr>
        </p:nvSpPr>
        <p:spPr>
          <a:xfrm>
            <a:off x="0" y="1"/>
            <a:ext cx="6096000" cy="6857999"/>
          </a:xfrm>
        </p:spPr>
        <p:txBody>
          <a:bodyPr>
            <a:normAutofit fontScale="77500" lnSpcReduction="20000"/>
          </a:bodyPr>
          <a:lstStyle/>
          <a:p>
            <a:pPr>
              <a:defRPr/>
            </a:pPr>
            <a:r>
              <a:rPr lang="es-AR" altLang="es-AR" sz="3400" dirty="0"/>
              <a:t>Clasificación</a:t>
            </a:r>
          </a:p>
          <a:p>
            <a:pPr lvl="1">
              <a:defRPr/>
            </a:pPr>
            <a:r>
              <a:rPr lang="es-AR" altLang="es-AR" sz="2900" i="1" dirty="0" err="1"/>
              <a:t>Dataset</a:t>
            </a:r>
            <a:r>
              <a:rPr lang="es-AR" altLang="es-AR" sz="2900" i="1" dirty="0"/>
              <a:t> Iris (Ronald Fisher)</a:t>
            </a:r>
          </a:p>
          <a:p>
            <a:pPr lvl="1">
              <a:defRPr/>
            </a:pPr>
            <a:endParaRPr lang="es-AR" altLang="es-AR" sz="2900" i="1" dirty="0"/>
          </a:p>
          <a:p>
            <a:pPr lvl="1">
              <a:defRPr/>
            </a:pPr>
            <a:endParaRPr lang="es-AR" altLang="es-AR" sz="2900" i="1" dirty="0"/>
          </a:p>
          <a:p>
            <a:pPr lvl="1">
              <a:defRPr/>
            </a:pPr>
            <a:endParaRPr lang="es-AR" altLang="es-AR" sz="2900" i="1" dirty="0"/>
          </a:p>
          <a:p>
            <a:pPr lvl="1">
              <a:defRPr/>
            </a:pPr>
            <a:endParaRPr lang="es-AR" altLang="es-AR" sz="2900" i="1" dirty="0"/>
          </a:p>
          <a:p>
            <a:pPr lvl="1">
              <a:defRPr/>
            </a:pPr>
            <a:endParaRPr lang="es-AR" altLang="es-AR" sz="2900" i="1" dirty="0"/>
          </a:p>
          <a:p>
            <a:pPr lvl="1">
              <a:defRPr/>
            </a:pPr>
            <a:endParaRPr lang="es-AR" altLang="es-AR" sz="2900" i="1" dirty="0"/>
          </a:p>
          <a:p>
            <a:pPr lvl="1">
              <a:defRPr/>
            </a:pPr>
            <a:endParaRPr lang="es-AR" altLang="es-AR" sz="2900" i="1" dirty="0"/>
          </a:p>
          <a:p>
            <a:pPr lvl="1">
              <a:defRPr/>
            </a:pPr>
            <a:endParaRPr lang="es-AR" altLang="es-AR" sz="2900" i="1" dirty="0"/>
          </a:p>
          <a:p>
            <a:pPr lvl="1">
              <a:defRPr/>
            </a:pPr>
            <a:endParaRPr lang="es-AR" altLang="es-AR" sz="2900" i="1" dirty="0"/>
          </a:p>
          <a:p>
            <a:pPr lvl="1">
              <a:defRPr/>
            </a:pPr>
            <a:endParaRPr lang="es-AR" altLang="es-AR" sz="2900" i="1" dirty="0"/>
          </a:p>
          <a:p>
            <a:pPr marL="457200" lvl="1" indent="0">
              <a:buNone/>
              <a:defRPr/>
            </a:pPr>
            <a:endParaRPr lang="es-AR" altLang="es-AR" sz="2900" i="1" dirty="0"/>
          </a:p>
          <a:p>
            <a:pPr lvl="1">
              <a:defRPr/>
            </a:pPr>
            <a:r>
              <a:rPr lang="es-AR" altLang="es-AR" sz="2900" dirty="0"/>
              <a:t>En el caso de clasificación automática (encontrar las mejores variables para definir grupos), hablamos de </a:t>
            </a:r>
            <a:r>
              <a:rPr lang="es-AR" altLang="es-AR" sz="2900" i="1" dirty="0" err="1"/>
              <a:t>clustering</a:t>
            </a:r>
            <a:endParaRPr lang="es-AR" altLang="es-AR" sz="2900" i="1" dirty="0"/>
          </a:p>
          <a:p>
            <a:pPr lvl="1">
              <a:defRPr/>
            </a:pPr>
            <a:r>
              <a:rPr lang="es-AR" altLang="es-AR" sz="2900" dirty="0"/>
              <a:t>A menudo, clasificación y predicción son el mismo problema</a:t>
            </a:r>
          </a:p>
          <a:p>
            <a:pPr lvl="2">
              <a:defRPr/>
            </a:pPr>
            <a:r>
              <a:rPr lang="es-AR" altLang="es-AR" sz="2100" dirty="0"/>
              <a:t>Clasificación:</a:t>
            </a:r>
          </a:p>
          <a:p>
            <a:pPr lvl="3">
              <a:defRPr/>
            </a:pPr>
            <a:r>
              <a:rPr lang="es-AR" altLang="es-AR" sz="2100" dirty="0"/>
              <a:t>Objeto = &lt;V</a:t>
            </a:r>
            <a:r>
              <a:rPr lang="es-AR" altLang="es-AR" sz="2100" baseline="-25000" dirty="0"/>
              <a:t>1</a:t>
            </a:r>
            <a:r>
              <a:rPr lang="es-AR" altLang="es-AR" sz="2100" dirty="0"/>
              <a:t>, V</a:t>
            </a:r>
            <a:r>
              <a:rPr lang="es-AR" altLang="es-AR" sz="2100" baseline="-25000" dirty="0"/>
              <a:t>2</a:t>
            </a:r>
            <a:r>
              <a:rPr lang="es-AR" altLang="es-AR" sz="2100" dirty="0"/>
              <a:t>, …, </a:t>
            </a:r>
            <a:r>
              <a:rPr lang="es-AR" altLang="es-AR" sz="2100" dirty="0" err="1"/>
              <a:t>V</a:t>
            </a:r>
            <a:r>
              <a:rPr lang="es-AR" altLang="es-AR" sz="2100" baseline="-25000" dirty="0" err="1"/>
              <a:t>n</a:t>
            </a:r>
            <a:r>
              <a:rPr lang="es-AR" altLang="es-AR" sz="2100" baseline="-25000" dirty="0"/>
              <a:t>, </a:t>
            </a:r>
            <a:r>
              <a:rPr lang="es-AR" altLang="es-AR" sz="2100" dirty="0"/>
              <a:t>C&gt; </a:t>
            </a:r>
          </a:p>
          <a:p>
            <a:pPr lvl="3">
              <a:defRPr/>
            </a:pPr>
            <a:r>
              <a:rPr lang="es-AR" altLang="es-AR" sz="2100" dirty="0"/>
              <a:t>donde V</a:t>
            </a:r>
            <a:r>
              <a:rPr lang="es-AR" altLang="es-AR" sz="2100" baseline="-25000" dirty="0"/>
              <a:t>1</a:t>
            </a:r>
            <a:r>
              <a:rPr lang="es-AR" altLang="es-AR" sz="2100" dirty="0"/>
              <a:t>, V</a:t>
            </a:r>
            <a:r>
              <a:rPr lang="es-AR" altLang="es-AR" sz="2100" baseline="-25000" dirty="0"/>
              <a:t>2</a:t>
            </a:r>
            <a:r>
              <a:rPr lang="es-AR" altLang="es-AR" sz="2100" dirty="0"/>
              <a:t>, …, </a:t>
            </a:r>
            <a:r>
              <a:rPr lang="es-AR" altLang="es-AR" sz="2100" dirty="0" err="1"/>
              <a:t>V</a:t>
            </a:r>
            <a:r>
              <a:rPr lang="es-AR" altLang="es-AR" sz="2100" baseline="-25000" dirty="0" err="1"/>
              <a:t>n</a:t>
            </a:r>
            <a:r>
              <a:rPr lang="es-AR" altLang="es-AR" sz="2100" dirty="0"/>
              <a:t>  son valores de atributos y C es la </a:t>
            </a:r>
            <a:r>
              <a:rPr lang="es-AR" altLang="es-AR" sz="2100" i="1" dirty="0"/>
              <a:t>clase </a:t>
            </a:r>
            <a:r>
              <a:rPr lang="es-AR" altLang="es-AR" sz="2100" dirty="0"/>
              <a:t>o etiqueta</a:t>
            </a:r>
          </a:p>
          <a:p>
            <a:pPr lvl="2">
              <a:defRPr/>
            </a:pPr>
            <a:r>
              <a:rPr lang="es-AR" altLang="es-AR" sz="2100" dirty="0"/>
              <a:t>Si planteamos C como una consecuencia de los atributos, estamos ante un modelo de Predicción</a:t>
            </a:r>
          </a:p>
          <a:p>
            <a:pPr marL="914400" lvl="2" indent="0">
              <a:buNone/>
              <a:defRPr/>
            </a:pPr>
            <a:endParaRPr lang="es-AR" altLang="es-AR" sz="1000" dirty="0"/>
          </a:p>
          <a:p>
            <a:pPr lvl="2">
              <a:defRPr/>
            </a:pPr>
            <a:endParaRPr lang="es-AR" altLang="es-AR" sz="1000" dirty="0"/>
          </a:p>
        </p:txBody>
      </p:sp>
      <p:pic>
        <p:nvPicPr>
          <p:cNvPr id="15363" name="Picture 2" descr="https://www.mathworks.com/help/examples/stats_featured/win64/classdemo_01.png">
            <a:extLst>
              <a:ext uri="{FF2B5EF4-FFF2-40B4-BE49-F238E27FC236}">
                <a16:creationId xmlns:a16="http://schemas.microsoft.com/office/drawing/2014/main" xmlns="" id="{D2B7FFFF-D00D-45AD-BCC5-10C91BB7F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18347"/>
            <a:ext cx="6096000" cy="45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a:extLst>
              <a:ext uri="{FF2B5EF4-FFF2-40B4-BE49-F238E27FC236}">
                <a16:creationId xmlns:a16="http://schemas.microsoft.com/office/drawing/2014/main" xmlns="" id="{8CF04239-6F5F-4F32-8813-1883459C3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962" y="764569"/>
            <a:ext cx="2376348" cy="3074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100926"/>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sultado de imagen para datascience unico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177" y="0"/>
            <a:ext cx="51496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confusion matrix">
            <a:extLst>
              <a:ext uri="{FF2B5EF4-FFF2-40B4-BE49-F238E27FC236}">
                <a16:creationId xmlns:a16="http://schemas.microsoft.com/office/drawing/2014/main" xmlns="" id="{E6E4715D-38F5-4C3F-B628-16354EDB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509" y="1413163"/>
            <a:ext cx="7259782" cy="544483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xmlns="" id="{55365CB7-EEA0-4862-9DAD-3601D1D81340}"/>
              </a:ext>
            </a:extLst>
          </p:cNvPr>
          <p:cNvSpPr/>
          <p:nvPr/>
        </p:nvSpPr>
        <p:spPr>
          <a:xfrm>
            <a:off x="-3975" y="0"/>
            <a:ext cx="5980613"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Matriz de Confusión</a:t>
            </a:r>
          </a:p>
        </p:txBody>
      </p:sp>
    </p:spTree>
    <p:extLst>
      <p:ext uri="{BB962C8B-B14F-4D97-AF65-F5344CB8AC3E}">
        <p14:creationId xmlns:p14="http://schemas.microsoft.com/office/powerpoint/2010/main" val="1982758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8D4CAA9D-D191-4CB2-B470-2C432C6C8D92}"/>
              </a:ext>
            </a:extLst>
          </p:cNvPr>
          <p:cNvSpPr/>
          <p:nvPr/>
        </p:nvSpPr>
        <p:spPr>
          <a:xfrm>
            <a:off x="0" y="0"/>
            <a:ext cx="10008767"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Precisión, cobertura, especificidad</a:t>
            </a:r>
          </a:p>
        </p:txBody>
      </p:sp>
      <p:pic>
        <p:nvPicPr>
          <p:cNvPr id="3074" name="Picture 2" descr="image">
            <a:extLst>
              <a:ext uri="{FF2B5EF4-FFF2-40B4-BE49-F238E27FC236}">
                <a16:creationId xmlns:a16="http://schemas.microsoft.com/office/drawing/2014/main" xmlns="" id="{DEA6F740-32F3-4543-A637-0E10F1AADC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1996"/>
            <a:ext cx="6262255" cy="54160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precision recall">
            <a:extLst>
              <a:ext uri="{FF2B5EF4-FFF2-40B4-BE49-F238E27FC236}">
                <a16:creationId xmlns:a16="http://schemas.microsoft.com/office/drawing/2014/main" xmlns="" id="{0C5ACD33-45ED-4046-B863-C7373F153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234" y="1441994"/>
            <a:ext cx="2980506" cy="5416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13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0D45F9BC-93F0-430D-8BEC-4F2CA8466675}"/>
              </a:ext>
            </a:extLst>
          </p:cNvPr>
          <p:cNvSpPr/>
          <p:nvPr/>
        </p:nvSpPr>
        <p:spPr>
          <a:xfrm>
            <a:off x="22286" y="0"/>
            <a:ext cx="5373908"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Teorema de Bayes</a:t>
            </a:r>
          </a:p>
        </p:txBody>
      </p:sp>
      <p:sp>
        <p:nvSpPr>
          <p:cNvPr id="3" name="CuadroTexto 2">
            <a:extLst>
              <a:ext uri="{FF2B5EF4-FFF2-40B4-BE49-F238E27FC236}">
                <a16:creationId xmlns:a16="http://schemas.microsoft.com/office/drawing/2014/main" xmlns="" id="{05F736F2-BEB5-4472-9A45-097973F5CB7E}"/>
              </a:ext>
            </a:extLst>
          </p:cNvPr>
          <p:cNvSpPr txBox="1"/>
          <p:nvPr/>
        </p:nvSpPr>
        <p:spPr>
          <a:xfrm>
            <a:off x="0" y="1346810"/>
            <a:ext cx="12192000" cy="1200329"/>
          </a:xfrm>
          <a:prstGeom prst="rect">
            <a:avLst/>
          </a:prstGeom>
          <a:noFill/>
        </p:spPr>
        <p:txBody>
          <a:bodyPr wrap="square" rtlCol="0">
            <a:spAutoFit/>
          </a:bodyPr>
          <a:lstStyle/>
          <a:p>
            <a:r>
              <a:rPr lang="es-MX" dirty="0"/>
              <a:t>El pronóstico del tiempo el 20% de las veces dice que va a llover. Cuando dice que llueve, la probabilidad de que realmente llueva es del 80%. Por otro lado, cuando dice que no va a llover, llueve el 10% de las veces.</a:t>
            </a:r>
          </a:p>
          <a:p>
            <a:endParaRPr lang="es-MX" dirty="0"/>
          </a:p>
          <a:p>
            <a:r>
              <a:rPr lang="es-MX" dirty="0"/>
              <a:t>Un día me perdí el informativo y llovió ¿Cuál es la probabilidad de que el pronóstico haya dado lluvia?</a:t>
            </a:r>
          </a:p>
        </p:txBody>
      </p:sp>
      <p:pic>
        <p:nvPicPr>
          <p:cNvPr id="6" name="Imagen 5">
            <a:extLst>
              <a:ext uri="{FF2B5EF4-FFF2-40B4-BE49-F238E27FC236}">
                <a16:creationId xmlns:a16="http://schemas.microsoft.com/office/drawing/2014/main" xmlns="" id="{752F6019-5508-4DDC-B9AD-07E10A57D0C7}"/>
              </a:ext>
            </a:extLst>
          </p:cNvPr>
          <p:cNvPicPr>
            <a:picLocks noChangeAspect="1"/>
          </p:cNvPicPr>
          <p:nvPr/>
        </p:nvPicPr>
        <p:blipFill>
          <a:blip r:embed="rId2"/>
          <a:stretch>
            <a:fillRect/>
          </a:stretch>
        </p:blipFill>
        <p:spPr>
          <a:xfrm>
            <a:off x="8287356" y="2057"/>
            <a:ext cx="3904644" cy="1344753"/>
          </a:xfrm>
          <a:prstGeom prst="rect">
            <a:avLst/>
          </a:prstGeom>
        </p:spPr>
      </p:pic>
      <p:pic>
        <p:nvPicPr>
          <p:cNvPr id="5122" name="Picture 2" descr="Resultado de imagen para raining">
            <a:extLst>
              <a:ext uri="{FF2B5EF4-FFF2-40B4-BE49-F238E27FC236}">
                <a16:creationId xmlns:a16="http://schemas.microsoft.com/office/drawing/2014/main" xmlns="" id="{92BB184B-0FDF-4314-B869-243943644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194" y="2798259"/>
            <a:ext cx="6567814" cy="3896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351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0D45F9BC-93F0-430D-8BEC-4F2CA8466675}"/>
              </a:ext>
            </a:extLst>
          </p:cNvPr>
          <p:cNvSpPr/>
          <p:nvPr/>
        </p:nvSpPr>
        <p:spPr>
          <a:xfrm>
            <a:off x="22286" y="0"/>
            <a:ext cx="5373908"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Teorema de Bayes</a:t>
            </a:r>
          </a:p>
        </p:txBody>
      </p:sp>
      <p:sp>
        <p:nvSpPr>
          <p:cNvPr id="3" name="CuadroTexto 2">
            <a:extLst>
              <a:ext uri="{FF2B5EF4-FFF2-40B4-BE49-F238E27FC236}">
                <a16:creationId xmlns:a16="http://schemas.microsoft.com/office/drawing/2014/main" xmlns="" id="{05F736F2-BEB5-4472-9A45-097973F5CB7E}"/>
              </a:ext>
            </a:extLst>
          </p:cNvPr>
          <p:cNvSpPr txBox="1"/>
          <p:nvPr/>
        </p:nvSpPr>
        <p:spPr>
          <a:xfrm>
            <a:off x="0" y="1346810"/>
            <a:ext cx="12192000" cy="1200329"/>
          </a:xfrm>
          <a:prstGeom prst="rect">
            <a:avLst/>
          </a:prstGeom>
          <a:noFill/>
        </p:spPr>
        <p:txBody>
          <a:bodyPr wrap="square" rtlCol="0">
            <a:spAutoFit/>
          </a:bodyPr>
          <a:lstStyle/>
          <a:p>
            <a:r>
              <a:rPr lang="es-MX" dirty="0"/>
              <a:t>El pronóstico del tiempo el 20% de las veces dice que va a llover. Cuando dice que llueve, la probabilidad de que realmente llueva es del 80%. Por otro lado, cuando dice que no va a llover, llueve el 10% de las veces.</a:t>
            </a:r>
          </a:p>
          <a:p>
            <a:endParaRPr lang="es-MX" dirty="0"/>
          </a:p>
          <a:p>
            <a:r>
              <a:rPr lang="es-MX" dirty="0"/>
              <a:t>Un día me perdí el informativo y llovió ¿Cuál es la probabilidad de que el pronóstico haya dado lluvia?</a:t>
            </a:r>
          </a:p>
        </p:txBody>
      </p:sp>
      <p:pic>
        <p:nvPicPr>
          <p:cNvPr id="6" name="Imagen 5">
            <a:extLst>
              <a:ext uri="{FF2B5EF4-FFF2-40B4-BE49-F238E27FC236}">
                <a16:creationId xmlns:a16="http://schemas.microsoft.com/office/drawing/2014/main" xmlns="" id="{752F6019-5508-4DDC-B9AD-07E10A57D0C7}"/>
              </a:ext>
            </a:extLst>
          </p:cNvPr>
          <p:cNvPicPr>
            <a:picLocks noChangeAspect="1"/>
          </p:cNvPicPr>
          <p:nvPr/>
        </p:nvPicPr>
        <p:blipFill>
          <a:blip r:embed="rId2"/>
          <a:stretch>
            <a:fillRect/>
          </a:stretch>
        </p:blipFill>
        <p:spPr>
          <a:xfrm>
            <a:off x="8287356" y="2057"/>
            <a:ext cx="3904644" cy="1344753"/>
          </a:xfrm>
          <a:prstGeom prst="rect">
            <a:avLst/>
          </a:prstGeom>
        </p:spPr>
      </p:pic>
      <p:cxnSp>
        <p:nvCxnSpPr>
          <p:cNvPr id="7" name="Conector recto 6">
            <a:extLst>
              <a:ext uri="{FF2B5EF4-FFF2-40B4-BE49-F238E27FC236}">
                <a16:creationId xmlns:a16="http://schemas.microsoft.com/office/drawing/2014/main" xmlns="" id="{8A5DF154-9EE3-408C-84E9-775A5BA77BDF}"/>
              </a:ext>
            </a:extLst>
          </p:cNvPr>
          <p:cNvCxnSpPr>
            <a:cxnSpLocks/>
          </p:cNvCxnSpPr>
          <p:nvPr/>
        </p:nvCxnSpPr>
        <p:spPr>
          <a:xfrm flipV="1">
            <a:off x="162840" y="3982669"/>
            <a:ext cx="1092200" cy="685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xmlns="" id="{779AD906-F3F4-4827-A0D9-85FC75DC9CA7}"/>
              </a:ext>
            </a:extLst>
          </p:cNvPr>
          <p:cNvCxnSpPr>
            <a:cxnSpLocks/>
          </p:cNvCxnSpPr>
          <p:nvPr/>
        </p:nvCxnSpPr>
        <p:spPr>
          <a:xfrm>
            <a:off x="168843" y="4655769"/>
            <a:ext cx="1086197" cy="577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xmlns="" id="{382068A3-A328-496C-B4C5-9D4CBAF5ED1F}"/>
              </a:ext>
            </a:extLst>
          </p:cNvPr>
          <p:cNvCxnSpPr>
            <a:cxnSpLocks/>
          </p:cNvCxnSpPr>
          <p:nvPr/>
        </p:nvCxnSpPr>
        <p:spPr>
          <a:xfrm flipV="1">
            <a:off x="1229640" y="3481715"/>
            <a:ext cx="1061431" cy="513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xmlns="" id="{A36D2A88-55DD-4951-A48D-572EE1B7E6E7}"/>
              </a:ext>
            </a:extLst>
          </p:cNvPr>
          <p:cNvCxnSpPr>
            <a:cxnSpLocks/>
          </p:cNvCxnSpPr>
          <p:nvPr/>
        </p:nvCxnSpPr>
        <p:spPr>
          <a:xfrm>
            <a:off x="1235643" y="3982669"/>
            <a:ext cx="1055428" cy="388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xmlns="" id="{143A7E94-C7C7-4D99-87F3-9EFD1D29D006}"/>
              </a:ext>
            </a:extLst>
          </p:cNvPr>
          <p:cNvCxnSpPr>
            <a:cxnSpLocks/>
          </p:cNvCxnSpPr>
          <p:nvPr/>
        </p:nvCxnSpPr>
        <p:spPr>
          <a:xfrm flipV="1">
            <a:off x="1255040" y="4719965"/>
            <a:ext cx="1061431" cy="513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xmlns="" id="{F8E87DC0-68C7-4D1D-BB02-8197160858A1}"/>
              </a:ext>
            </a:extLst>
          </p:cNvPr>
          <p:cNvCxnSpPr>
            <a:cxnSpLocks/>
          </p:cNvCxnSpPr>
          <p:nvPr/>
        </p:nvCxnSpPr>
        <p:spPr>
          <a:xfrm>
            <a:off x="1261043" y="5220919"/>
            <a:ext cx="1055428" cy="388046"/>
          </a:xfrm>
          <a:prstGeom prst="line">
            <a:avLst/>
          </a:prstGeom>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xmlns="" id="{30B1AC20-2856-40BF-9207-21D4A36C51CC}"/>
              </a:ext>
            </a:extLst>
          </p:cNvPr>
          <p:cNvSpPr txBox="1"/>
          <p:nvPr/>
        </p:nvSpPr>
        <p:spPr>
          <a:xfrm>
            <a:off x="381943" y="4083695"/>
            <a:ext cx="380232" cy="276999"/>
          </a:xfrm>
          <a:prstGeom prst="rect">
            <a:avLst/>
          </a:prstGeom>
          <a:noFill/>
        </p:spPr>
        <p:txBody>
          <a:bodyPr wrap="none" rtlCol="0">
            <a:spAutoFit/>
          </a:bodyPr>
          <a:lstStyle/>
          <a:p>
            <a:r>
              <a:rPr lang="es-MX" sz="1200" dirty="0"/>
              <a:t>0.2</a:t>
            </a:r>
            <a:endParaRPr lang="es-MX" dirty="0"/>
          </a:p>
        </p:txBody>
      </p:sp>
      <p:sp>
        <p:nvSpPr>
          <p:cNvPr id="14" name="CuadroTexto 13">
            <a:extLst>
              <a:ext uri="{FF2B5EF4-FFF2-40B4-BE49-F238E27FC236}">
                <a16:creationId xmlns:a16="http://schemas.microsoft.com/office/drawing/2014/main" xmlns="" id="{9236C05F-9CC5-49C3-8719-8498C3CDC720}"/>
              </a:ext>
            </a:extLst>
          </p:cNvPr>
          <p:cNvSpPr txBox="1"/>
          <p:nvPr/>
        </p:nvSpPr>
        <p:spPr>
          <a:xfrm>
            <a:off x="427663" y="4952375"/>
            <a:ext cx="380232" cy="276999"/>
          </a:xfrm>
          <a:prstGeom prst="rect">
            <a:avLst/>
          </a:prstGeom>
          <a:noFill/>
        </p:spPr>
        <p:txBody>
          <a:bodyPr wrap="none" rtlCol="0">
            <a:spAutoFit/>
          </a:bodyPr>
          <a:lstStyle/>
          <a:p>
            <a:r>
              <a:rPr lang="es-MX" sz="1200" dirty="0"/>
              <a:t>0.8</a:t>
            </a:r>
            <a:endParaRPr lang="es-MX" dirty="0"/>
          </a:p>
        </p:txBody>
      </p:sp>
      <p:sp>
        <p:nvSpPr>
          <p:cNvPr id="15" name="CuadroTexto 14">
            <a:extLst>
              <a:ext uri="{FF2B5EF4-FFF2-40B4-BE49-F238E27FC236}">
                <a16:creationId xmlns:a16="http://schemas.microsoft.com/office/drawing/2014/main" xmlns="" id="{8C364137-93A5-4949-A9D2-A92D9FE21B0B}"/>
              </a:ext>
            </a:extLst>
          </p:cNvPr>
          <p:cNvSpPr txBox="1"/>
          <p:nvPr/>
        </p:nvSpPr>
        <p:spPr>
          <a:xfrm>
            <a:off x="427941" y="3754805"/>
            <a:ext cx="991938" cy="276999"/>
          </a:xfrm>
          <a:prstGeom prst="rect">
            <a:avLst/>
          </a:prstGeom>
          <a:noFill/>
        </p:spPr>
        <p:txBody>
          <a:bodyPr wrap="none" rtlCol="0">
            <a:spAutoFit/>
          </a:bodyPr>
          <a:lstStyle/>
          <a:p>
            <a:r>
              <a:rPr lang="es-MX" sz="1200" dirty="0"/>
              <a:t>Dice “llueve”</a:t>
            </a:r>
            <a:endParaRPr lang="es-MX" dirty="0"/>
          </a:p>
        </p:txBody>
      </p:sp>
      <p:sp>
        <p:nvSpPr>
          <p:cNvPr id="17" name="CuadroTexto 16">
            <a:extLst>
              <a:ext uri="{FF2B5EF4-FFF2-40B4-BE49-F238E27FC236}">
                <a16:creationId xmlns:a16="http://schemas.microsoft.com/office/drawing/2014/main" xmlns="" id="{A0F999DE-D77A-45D2-86B5-C20E8E546191}"/>
              </a:ext>
            </a:extLst>
          </p:cNvPr>
          <p:cNvSpPr txBox="1"/>
          <p:nvPr/>
        </p:nvSpPr>
        <p:spPr>
          <a:xfrm>
            <a:off x="2238696" y="3267678"/>
            <a:ext cx="584775" cy="276999"/>
          </a:xfrm>
          <a:prstGeom prst="rect">
            <a:avLst/>
          </a:prstGeom>
          <a:noFill/>
        </p:spPr>
        <p:txBody>
          <a:bodyPr wrap="none" rtlCol="0">
            <a:spAutoFit/>
          </a:bodyPr>
          <a:lstStyle/>
          <a:p>
            <a:r>
              <a:rPr lang="es-MX" sz="1200" dirty="0"/>
              <a:t>Llueve</a:t>
            </a:r>
          </a:p>
        </p:txBody>
      </p:sp>
      <p:sp>
        <p:nvSpPr>
          <p:cNvPr id="18" name="CuadroTexto 17">
            <a:extLst>
              <a:ext uri="{FF2B5EF4-FFF2-40B4-BE49-F238E27FC236}">
                <a16:creationId xmlns:a16="http://schemas.microsoft.com/office/drawing/2014/main" xmlns="" id="{B6D164D0-78CB-4643-B73A-71F39DD3F0EB}"/>
              </a:ext>
            </a:extLst>
          </p:cNvPr>
          <p:cNvSpPr txBox="1"/>
          <p:nvPr/>
        </p:nvSpPr>
        <p:spPr>
          <a:xfrm>
            <a:off x="2238696" y="4205946"/>
            <a:ext cx="772327" cy="276999"/>
          </a:xfrm>
          <a:prstGeom prst="rect">
            <a:avLst/>
          </a:prstGeom>
          <a:noFill/>
        </p:spPr>
        <p:txBody>
          <a:bodyPr wrap="none" rtlCol="0">
            <a:spAutoFit/>
          </a:bodyPr>
          <a:lstStyle/>
          <a:p>
            <a:r>
              <a:rPr lang="es-MX" sz="1200" dirty="0"/>
              <a:t>No llueve</a:t>
            </a:r>
          </a:p>
        </p:txBody>
      </p:sp>
      <p:sp>
        <p:nvSpPr>
          <p:cNvPr id="19" name="CuadroTexto 18">
            <a:extLst>
              <a:ext uri="{FF2B5EF4-FFF2-40B4-BE49-F238E27FC236}">
                <a16:creationId xmlns:a16="http://schemas.microsoft.com/office/drawing/2014/main" xmlns="" id="{ECFD802B-B26B-42D4-B998-E3AEE00EEB50}"/>
              </a:ext>
            </a:extLst>
          </p:cNvPr>
          <p:cNvSpPr txBox="1"/>
          <p:nvPr/>
        </p:nvSpPr>
        <p:spPr>
          <a:xfrm>
            <a:off x="2291071" y="4563138"/>
            <a:ext cx="584775" cy="276999"/>
          </a:xfrm>
          <a:prstGeom prst="rect">
            <a:avLst/>
          </a:prstGeom>
          <a:noFill/>
        </p:spPr>
        <p:txBody>
          <a:bodyPr wrap="none" rtlCol="0">
            <a:spAutoFit/>
          </a:bodyPr>
          <a:lstStyle/>
          <a:p>
            <a:r>
              <a:rPr lang="es-MX" sz="1200" dirty="0"/>
              <a:t>Llueve</a:t>
            </a:r>
          </a:p>
        </p:txBody>
      </p:sp>
      <p:sp>
        <p:nvSpPr>
          <p:cNvPr id="20" name="CuadroTexto 19">
            <a:extLst>
              <a:ext uri="{FF2B5EF4-FFF2-40B4-BE49-F238E27FC236}">
                <a16:creationId xmlns:a16="http://schemas.microsoft.com/office/drawing/2014/main" xmlns="" id="{885FE936-92E1-4D78-B5E0-4A8117CC6361}"/>
              </a:ext>
            </a:extLst>
          </p:cNvPr>
          <p:cNvSpPr txBox="1"/>
          <p:nvPr/>
        </p:nvSpPr>
        <p:spPr>
          <a:xfrm>
            <a:off x="2247959" y="5444196"/>
            <a:ext cx="772327" cy="276999"/>
          </a:xfrm>
          <a:prstGeom prst="rect">
            <a:avLst/>
          </a:prstGeom>
          <a:noFill/>
        </p:spPr>
        <p:txBody>
          <a:bodyPr wrap="none" rtlCol="0">
            <a:spAutoFit/>
          </a:bodyPr>
          <a:lstStyle/>
          <a:p>
            <a:r>
              <a:rPr lang="es-MX" sz="1200" dirty="0"/>
              <a:t>No llueve</a:t>
            </a:r>
          </a:p>
        </p:txBody>
      </p:sp>
      <p:sp>
        <p:nvSpPr>
          <p:cNvPr id="21" name="CuadroTexto 20">
            <a:extLst>
              <a:ext uri="{FF2B5EF4-FFF2-40B4-BE49-F238E27FC236}">
                <a16:creationId xmlns:a16="http://schemas.microsoft.com/office/drawing/2014/main" xmlns="" id="{83E3AC52-1816-435C-83FB-0BEB217A9CAF}"/>
              </a:ext>
            </a:extLst>
          </p:cNvPr>
          <p:cNvSpPr txBox="1"/>
          <p:nvPr/>
        </p:nvSpPr>
        <p:spPr>
          <a:xfrm>
            <a:off x="1556365" y="3434995"/>
            <a:ext cx="380232" cy="276999"/>
          </a:xfrm>
          <a:prstGeom prst="rect">
            <a:avLst/>
          </a:prstGeom>
          <a:noFill/>
        </p:spPr>
        <p:txBody>
          <a:bodyPr wrap="none" rtlCol="0">
            <a:spAutoFit/>
          </a:bodyPr>
          <a:lstStyle/>
          <a:p>
            <a:r>
              <a:rPr lang="es-MX" sz="1200" dirty="0"/>
              <a:t>0.8</a:t>
            </a:r>
            <a:endParaRPr lang="es-MX" dirty="0"/>
          </a:p>
        </p:txBody>
      </p:sp>
      <p:sp>
        <p:nvSpPr>
          <p:cNvPr id="22" name="CuadroTexto 21">
            <a:extLst>
              <a:ext uri="{FF2B5EF4-FFF2-40B4-BE49-F238E27FC236}">
                <a16:creationId xmlns:a16="http://schemas.microsoft.com/office/drawing/2014/main" xmlns="" id="{7D8FF827-CB8B-4887-818F-39A0ED46F223}"/>
              </a:ext>
            </a:extLst>
          </p:cNvPr>
          <p:cNvSpPr txBox="1"/>
          <p:nvPr/>
        </p:nvSpPr>
        <p:spPr>
          <a:xfrm>
            <a:off x="1472905" y="4181261"/>
            <a:ext cx="380232" cy="276999"/>
          </a:xfrm>
          <a:prstGeom prst="rect">
            <a:avLst/>
          </a:prstGeom>
          <a:noFill/>
        </p:spPr>
        <p:txBody>
          <a:bodyPr wrap="none" rtlCol="0">
            <a:spAutoFit/>
          </a:bodyPr>
          <a:lstStyle/>
          <a:p>
            <a:r>
              <a:rPr lang="es-MX" sz="1200" dirty="0"/>
              <a:t>0.2</a:t>
            </a:r>
            <a:endParaRPr lang="es-MX" dirty="0"/>
          </a:p>
        </p:txBody>
      </p:sp>
      <p:sp>
        <p:nvSpPr>
          <p:cNvPr id="23" name="CuadroTexto 22">
            <a:extLst>
              <a:ext uri="{FF2B5EF4-FFF2-40B4-BE49-F238E27FC236}">
                <a16:creationId xmlns:a16="http://schemas.microsoft.com/office/drawing/2014/main" xmlns="" id="{13BAEDB8-C9EC-4E60-9784-AD0BF0C56392}"/>
              </a:ext>
            </a:extLst>
          </p:cNvPr>
          <p:cNvSpPr txBox="1"/>
          <p:nvPr/>
        </p:nvSpPr>
        <p:spPr>
          <a:xfrm>
            <a:off x="1453596" y="4713403"/>
            <a:ext cx="380232" cy="276999"/>
          </a:xfrm>
          <a:prstGeom prst="rect">
            <a:avLst/>
          </a:prstGeom>
          <a:noFill/>
        </p:spPr>
        <p:txBody>
          <a:bodyPr wrap="none" rtlCol="0">
            <a:spAutoFit/>
          </a:bodyPr>
          <a:lstStyle/>
          <a:p>
            <a:r>
              <a:rPr lang="es-MX" sz="1200" dirty="0"/>
              <a:t>0.1</a:t>
            </a:r>
            <a:endParaRPr lang="es-MX" dirty="0"/>
          </a:p>
        </p:txBody>
      </p:sp>
      <p:sp>
        <p:nvSpPr>
          <p:cNvPr id="24" name="CuadroTexto 23">
            <a:extLst>
              <a:ext uri="{FF2B5EF4-FFF2-40B4-BE49-F238E27FC236}">
                <a16:creationId xmlns:a16="http://schemas.microsoft.com/office/drawing/2014/main" xmlns="" id="{B7927343-52E2-42F8-9B6D-2CC6B9C9F2BA}"/>
              </a:ext>
            </a:extLst>
          </p:cNvPr>
          <p:cNvSpPr txBox="1"/>
          <p:nvPr/>
        </p:nvSpPr>
        <p:spPr>
          <a:xfrm>
            <a:off x="1601201" y="5425690"/>
            <a:ext cx="458780" cy="276999"/>
          </a:xfrm>
          <a:prstGeom prst="rect">
            <a:avLst/>
          </a:prstGeom>
          <a:noFill/>
        </p:spPr>
        <p:txBody>
          <a:bodyPr wrap="none" rtlCol="0">
            <a:spAutoFit/>
          </a:bodyPr>
          <a:lstStyle/>
          <a:p>
            <a:r>
              <a:rPr lang="es-MX" sz="1200" dirty="0"/>
              <a:t>0.90</a:t>
            </a:r>
            <a:endParaRPr lang="es-MX" dirty="0"/>
          </a:p>
        </p:txBody>
      </p:sp>
      <p:sp>
        <p:nvSpPr>
          <p:cNvPr id="25" name="CuadroTexto 24">
            <a:extLst>
              <a:ext uri="{FF2B5EF4-FFF2-40B4-BE49-F238E27FC236}">
                <a16:creationId xmlns:a16="http://schemas.microsoft.com/office/drawing/2014/main" xmlns="" id="{3A78328F-B1E6-4181-AFFE-E5812B111E32}"/>
              </a:ext>
            </a:extLst>
          </p:cNvPr>
          <p:cNvSpPr txBox="1"/>
          <p:nvPr/>
        </p:nvSpPr>
        <p:spPr>
          <a:xfrm>
            <a:off x="145444" y="5229374"/>
            <a:ext cx="1229183" cy="276999"/>
          </a:xfrm>
          <a:prstGeom prst="rect">
            <a:avLst/>
          </a:prstGeom>
          <a:noFill/>
        </p:spPr>
        <p:txBody>
          <a:bodyPr wrap="none" rtlCol="0">
            <a:spAutoFit/>
          </a:bodyPr>
          <a:lstStyle/>
          <a:p>
            <a:r>
              <a:rPr lang="es-MX" sz="1200" dirty="0"/>
              <a:t>NO Dice “llueve”</a:t>
            </a:r>
            <a:endParaRPr lang="es-MX" dirty="0"/>
          </a:p>
        </p:txBody>
      </p:sp>
      <p:sp>
        <p:nvSpPr>
          <p:cNvPr id="4" name="CuadroTexto 3">
            <a:extLst>
              <a:ext uri="{FF2B5EF4-FFF2-40B4-BE49-F238E27FC236}">
                <a16:creationId xmlns:a16="http://schemas.microsoft.com/office/drawing/2014/main" xmlns="" id="{89BBD5F8-81B1-49BD-A8DE-483305020A64}"/>
              </a:ext>
            </a:extLst>
          </p:cNvPr>
          <p:cNvSpPr txBox="1"/>
          <p:nvPr/>
        </p:nvSpPr>
        <p:spPr>
          <a:xfrm>
            <a:off x="4496844" y="3765756"/>
            <a:ext cx="6677469" cy="1477328"/>
          </a:xfrm>
          <a:prstGeom prst="rect">
            <a:avLst/>
          </a:prstGeom>
          <a:noFill/>
        </p:spPr>
        <p:txBody>
          <a:bodyPr wrap="none" rtlCol="0">
            <a:spAutoFit/>
          </a:bodyPr>
          <a:lstStyle/>
          <a:p>
            <a:r>
              <a:rPr lang="es-MX" dirty="0"/>
              <a:t>P(Dice “llueve” | Llueve) = </a:t>
            </a:r>
            <a:r>
              <a:rPr lang="es-MX" u="sng" dirty="0"/>
              <a:t>P(Llueve | Dice “llueve”) * P(Dice “llueve”)</a:t>
            </a:r>
          </a:p>
          <a:p>
            <a:r>
              <a:rPr lang="es-MX" dirty="0"/>
              <a:t>				P(llueve)</a:t>
            </a:r>
          </a:p>
          <a:p>
            <a:r>
              <a:rPr lang="es-MX" dirty="0"/>
              <a:t>P(Dice “llueve” | Llueve) =  </a:t>
            </a:r>
            <a:r>
              <a:rPr lang="es-MX" u="sng" dirty="0"/>
              <a:t>         0.8*0.2            </a:t>
            </a:r>
            <a:r>
              <a:rPr lang="es-MX" dirty="0"/>
              <a:t> = 2/3</a:t>
            </a:r>
            <a:endParaRPr lang="es-MX" u="sng" dirty="0"/>
          </a:p>
          <a:p>
            <a:r>
              <a:rPr lang="es-MX" dirty="0"/>
              <a:t>		                0.2*0.8+0.8*0.1</a:t>
            </a:r>
          </a:p>
          <a:p>
            <a:endParaRPr lang="es-MX" dirty="0"/>
          </a:p>
        </p:txBody>
      </p:sp>
    </p:spTree>
    <p:extLst>
      <p:ext uri="{BB962C8B-B14F-4D97-AF65-F5344CB8AC3E}">
        <p14:creationId xmlns:p14="http://schemas.microsoft.com/office/powerpoint/2010/main" val="1753185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FBBEDE4-4627-45C9-94D6-080223B1AA93}"/>
              </a:ext>
            </a:extLst>
          </p:cNvPr>
          <p:cNvSpPr>
            <a:spLocks noGrp="1"/>
          </p:cNvSpPr>
          <p:nvPr>
            <p:ph type="title"/>
          </p:nvPr>
        </p:nvSpPr>
        <p:spPr/>
        <p:txBody>
          <a:bodyPr/>
          <a:lstStyle/>
          <a:p>
            <a:r>
              <a:rPr lang="es-MX" dirty="0"/>
              <a:t>¿Cuál es la probabilidad de que Peñarol o Nacional pierdan el fin de semana que viene?</a:t>
            </a:r>
          </a:p>
        </p:txBody>
      </p:sp>
      <p:sp>
        <p:nvSpPr>
          <p:cNvPr id="3" name="Marcador de contenido 2">
            <a:extLst>
              <a:ext uri="{FF2B5EF4-FFF2-40B4-BE49-F238E27FC236}">
                <a16:creationId xmlns:a16="http://schemas.microsoft.com/office/drawing/2014/main" xmlns="" id="{4F9A7E87-948D-4071-954D-E30139422A1E}"/>
              </a:ext>
            </a:extLst>
          </p:cNvPr>
          <p:cNvSpPr>
            <a:spLocks noGrp="1"/>
          </p:cNvSpPr>
          <p:nvPr>
            <p:ph idx="1"/>
          </p:nvPr>
        </p:nvSpPr>
        <p:spPr/>
        <p:txBody>
          <a:bodyPr/>
          <a:lstStyle/>
          <a:p>
            <a:r>
              <a:rPr lang="es-MX" dirty="0"/>
              <a:t>Peñarol tiene una probabilidad de ganar de 7/8, Nacional de 6/8</a:t>
            </a:r>
          </a:p>
          <a:p>
            <a:pPr lvl="1"/>
            <a:r>
              <a:rPr lang="es-MX" dirty="0"/>
              <a:t>7/8 * 6/8 = 42/64</a:t>
            </a:r>
          </a:p>
          <a:p>
            <a:pPr lvl="1"/>
            <a:endParaRPr lang="es-MX" dirty="0"/>
          </a:p>
          <a:p>
            <a:r>
              <a:rPr lang="es-MX" dirty="0"/>
              <a:t>La probabilidad de que al menos 1 pierda </a:t>
            </a:r>
          </a:p>
          <a:p>
            <a:pPr lvl="1"/>
            <a:r>
              <a:rPr lang="es-MX" dirty="0"/>
              <a:t>1 – 42/64 = 22/64</a:t>
            </a:r>
          </a:p>
          <a:p>
            <a:pPr lvl="1"/>
            <a:endParaRPr lang="es-MX" dirty="0"/>
          </a:p>
          <a:p>
            <a:pPr lvl="1"/>
            <a:endParaRPr lang="es-MX" dirty="0"/>
          </a:p>
          <a:p>
            <a:r>
              <a:rPr lang="es-MX" dirty="0"/>
              <a:t>¿Qué pasa si la próxima fecha es el clásico?</a:t>
            </a:r>
          </a:p>
        </p:txBody>
      </p:sp>
      <p:pic>
        <p:nvPicPr>
          <p:cNvPr id="16386" name="Picture 2" descr="Resultado de imagen para peÃ±arol nacional">
            <a:extLst>
              <a:ext uri="{FF2B5EF4-FFF2-40B4-BE49-F238E27FC236}">
                <a16:creationId xmlns:a16="http://schemas.microsoft.com/office/drawing/2014/main" xmlns="" id="{158457B6-A23E-4A7E-8643-CD7203F473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0667" y="4191000"/>
            <a:ext cx="4741333"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714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discrete uniform">
            <a:extLst>
              <a:ext uri="{FF2B5EF4-FFF2-40B4-BE49-F238E27FC236}">
                <a16:creationId xmlns:a16="http://schemas.microsoft.com/office/drawing/2014/main" xmlns="" id="{ADB3877D-DBCC-48C7-B4F8-DD26E56F9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743" y="1971870"/>
            <a:ext cx="2667000" cy="184785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xmlns="" id="{63A14FFA-FC74-40E3-BD3D-1A6463F945DA}"/>
              </a:ext>
            </a:extLst>
          </p:cNvPr>
          <p:cNvSpPr/>
          <p:nvPr/>
        </p:nvSpPr>
        <p:spPr>
          <a:xfrm>
            <a:off x="0" y="0"/>
            <a:ext cx="9221820"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Variables </a:t>
            </a:r>
            <a:r>
              <a:rPr lang="es-ES" sz="5400" b="1" cap="none" spc="0" dirty="0" err="1">
                <a:ln w="6600">
                  <a:solidFill>
                    <a:schemeClr val="accent2"/>
                  </a:solidFill>
                  <a:prstDash val="solid"/>
                </a:ln>
                <a:solidFill>
                  <a:srgbClr val="FFFFFF"/>
                </a:solidFill>
                <a:effectLst>
                  <a:outerShdw dist="38100" dir="2700000" algn="tl" rotWithShape="0">
                    <a:schemeClr val="accent2"/>
                  </a:outerShdw>
                </a:effectLst>
              </a:rPr>
              <a:t>Randómicas</a:t>
            </a: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 Discretas</a:t>
            </a:r>
          </a:p>
        </p:txBody>
      </p:sp>
      <p:pic>
        <p:nvPicPr>
          <p:cNvPr id="7" name="Imagen 6">
            <a:extLst>
              <a:ext uri="{FF2B5EF4-FFF2-40B4-BE49-F238E27FC236}">
                <a16:creationId xmlns:a16="http://schemas.microsoft.com/office/drawing/2014/main" xmlns="" id="{A0946226-D015-42D4-A9C9-09EF7CE4E8F9}"/>
              </a:ext>
            </a:extLst>
          </p:cNvPr>
          <p:cNvPicPr>
            <a:picLocks noChangeAspect="1"/>
          </p:cNvPicPr>
          <p:nvPr/>
        </p:nvPicPr>
        <p:blipFill>
          <a:blip r:embed="rId3"/>
          <a:stretch>
            <a:fillRect/>
          </a:stretch>
        </p:blipFill>
        <p:spPr>
          <a:xfrm>
            <a:off x="8362950" y="2057139"/>
            <a:ext cx="3829050" cy="1704975"/>
          </a:xfrm>
          <a:prstGeom prst="rect">
            <a:avLst/>
          </a:prstGeom>
        </p:spPr>
      </p:pic>
      <p:sp>
        <p:nvSpPr>
          <p:cNvPr id="10" name="CuadroTexto 9">
            <a:extLst>
              <a:ext uri="{FF2B5EF4-FFF2-40B4-BE49-F238E27FC236}">
                <a16:creationId xmlns:a16="http://schemas.microsoft.com/office/drawing/2014/main" xmlns="" id="{FC4E3C82-F278-431E-BF65-7C4793699FB2}"/>
              </a:ext>
            </a:extLst>
          </p:cNvPr>
          <p:cNvSpPr txBox="1"/>
          <p:nvPr/>
        </p:nvSpPr>
        <p:spPr>
          <a:xfrm>
            <a:off x="1587010" y="1331699"/>
            <a:ext cx="9871613" cy="369332"/>
          </a:xfrm>
          <a:prstGeom prst="rect">
            <a:avLst/>
          </a:prstGeom>
          <a:noFill/>
        </p:spPr>
        <p:txBody>
          <a:bodyPr wrap="none" rtlCol="0">
            <a:spAutoFit/>
          </a:bodyPr>
          <a:lstStyle/>
          <a:p>
            <a:r>
              <a:rPr lang="es-MX" dirty="0"/>
              <a:t>                   Uniforme                                                              Binomial                                                  Geométrica</a:t>
            </a:r>
          </a:p>
        </p:txBody>
      </p:sp>
      <p:pic>
        <p:nvPicPr>
          <p:cNvPr id="8196" name="Picture 4" descr="Probability mass function for the binomial distribution">
            <a:extLst>
              <a:ext uri="{FF2B5EF4-FFF2-40B4-BE49-F238E27FC236}">
                <a16:creationId xmlns:a16="http://schemas.microsoft.com/office/drawing/2014/main" xmlns="" id="{D616C0DE-47BF-4201-9A07-6F2B30A3C1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5950" y="1886601"/>
            <a:ext cx="2667000" cy="17766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a:extLst>
              <a:ext uri="{FF2B5EF4-FFF2-40B4-BE49-F238E27FC236}">
                <a16:creationId xmlns:a16="http://schemas.microsoft.com/office/drawing/2014/main" xmlns="" id="{0C450C5A-4361-422C-AD5B-50B6270FB542}"/>
              </a:ext>
            </a:extLst>
          </p:cNvPr>
          <p:cNvGraphicFramePr>
            <a:graphicFrameLocks noGrp="1"/>
          </p:cNvGraphicFramePr>
          <p:nvPr>
            <p:extLst>
              <p:ext uri="{D42A27DB-BD31-4B8C-83A1-F6EECF244321}">
                <p14:modId xmlns:p14="http://schemas.microsoft.com/office/powerpoint/2010/main" val="3506705205"/>
              </p:ext>
            </p:extLst>
          </p:nvPr>
        </p:nvGraphicFramePr>
        <p:xfrm>
          <a:off x="0" y="4132077"/>
          <a:ext cx="12192000" cy="2865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3637769672"/>
                    </a:ext>
                  </a:extLst>
                </a:gridCol>
                <a:gridCol w="3048000">
                  <a:extLst>
                    <a:ext uri="{9D8B030D-6E8A-4147-A177-3AD203B41FA5}">
                      <a16:colId xmlns:a16="http://schemas.microsoft.com/office/drawing/2014/main" xmlns="" val="3712529315"/>
                    </a:ext>
                  </a:extLst>
                </a:gridCol>
                <a:gridCol w="3048000">
                  <a:extLst>
                    <a:ext uri="{9D8B030D-6E8A-4147-A177-3AD203B41FA5}">
                      <a16:colId xmlns:a16="http://schemas.microsoft.com/office/drawing/2014/main" xmlns="" val="576710256"/>
                    </a:ext>
                  </a:extLst>
                </a:gridCol>
                <a:gridCol w="3048000">
                  <a:extLst>
                    <a:ext uri="{9D8B030D-6E8A-4147-A177-3AD203B41FA5}">
                      <a16:colId xmlns:a16="http://schemas.microsoft.com/office/drawing/2014/main" xmlns="" val="3703764814"/>
                    </a:ext>
                  </a:extLst>
                </a:gridCol>
              </a:tblGrid>
              <a:tr h="370840">
                <a:tc>
                  <a:txBody>
                    <a:bodyPr/>
                    <a:lstStyle/>
                    <a:p>
                      <a:endParaRPr lang="es-MX" dirty="0"/>
                    </a:p>
                  </a:txBody>
                  <a:tcPr/>
                </a:tc>
                <a:tc>
                  <a:txBody>
                    <a:bodyPr/>
                    <a:lstStyle/>
                    <a:p>
                      <a:r>
                        <a:rPr lang="es-MX" dirty="0"/>
                        <a:t>UNIFORME</a:t>
                      </a:r>
                    </a:p>
                  </a:txBody>
                  <a:tcPr/>
                </a:tc>
                <a:tc>
                  <a:txBody>
                    <a:bodyPr/>
                    <a:lstStyle/>
                    <a:p>
                      <a:r>
                        <a:rPr lang="es-MX" dirty="0"/>
                        <a:t>BINOMIAL</a:t>
                      </a:r>
                    </a:p>
                  </a:txBody>
                  <a:tcPr/>
                </a:tc>
                <a:tc>
                  <a:txBody>
                    <a:bodyPr/>
                    <a:lstStyle/>
                    <a:p>
                      <a:r>
                        <a:rPr lang="es-MX" dirty="0"/>
                        <a:t>GEOMÉTRICA</a:t>
                      </a:r>
                    </a:p>
                  </a:txBody>
                  <a:tcPr/>
                </a:tc>
                <a:extLst>
                  <a:ext uri="{0D108BD9-81ED-4DB2-BD59-A6C34878D82A}">
                    <a16:rowId xmlns:a16="http://schemas.microsoft.com/office/drawing/2014/main" xmlns="" val="305203390"/>
                  </a:ext>
                </a:extLst>
              </a:tr>
              <a:tr h="370840">
                <a:tc>
                  <a:txBody>
                    <a:bodyPr/>
                    <a:lstStyle/>
                    <a:p>
                      <a:r>
                        <a:rPr lang="es-MX" dirty="0"/>
                        <a:t>Parámetros</a:t>
                      </a:r>
                    </a:p>
                  </a:txBody>
                  <a:tcPr/>
                </a:tc>
                <a:tc>
                  <a:txBody>
                    <a:bodyPr/>
                    <a:lstStyle/>
                    <a:p>
                      <a:r>
                        <a:rPr lang="es-MX" dirty="0"/>
                        <a:t>a, b =&gt; n=b-a+1</a:t>
                      </a:r>
                    </a:p>
                  </a:txBody>
                  <a:tcPr/>
                </a:tc>
                <a:tc>
                  <a:txBody>
                    <a:bodyPr/>
                    <a:lstStyle/>
                    <a:p>
                      <a:r>
                        <a:rPr lang="es-MX" dirty="0"/>
                        <a:t>n =&gt; número de tiradas</a:t>
                      </a:r>
                    </a:p>
                    <a:p>
                      <a:r>
                        <a:rPr lang="es-MX" dirty="0"/>
                        <a:t>p =&gt; probabilidad de éxito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p =&gt; probabilidad de éxito</a:t>
                      </a:r>
                    </a:p>
                    <a:p>
                      <a:endParaRPr lang="es-MX" dirty="0"/>
                    </a:p>
                  </a:txBody>
                  <a:tcPr/>
                </a:tc>
                <a:extLst>
                  <a:ext uri="{0D108BD9-81ED-4DB2-BD59-A6C34878D82A}">
                    <a16:rowId xmlns:a16="http://schemas.microsoft.com/office/drawing/2014/main" xmlns="" val="3645250962"/>
                  </a:ext>
                </a:extLst>
              </a:tr>
              <a:tr h="370840">
                <a:tc>
                  <a:txBody>
                    <a:bodyPr/>
                    <a:lstStyle/>
                    <a:p>
                      <a:r>
                        <a:rPr lang="es-MX" dirty="0"/>
                        <a:t>p(k)</a:t>
                      </a:r>
                    </a:p>
                  </a:txBody>
                  <a:tcPr/>
                </a:tc>
                <a:tc>
                  <a:txBody>
                    <a:bodyPr/>
                    <a:lstStyle/>
                    <a:p>
                      <a:r>
                        <a:rPr lang="es-MX" dirty="0"/>
                        <a:t>1/n</a:t>
                      </a:r>
                    </a:p>
                  </a:txBody>
                  <a:tcPr/>
                </a:tc>
                <a:tc>
                  <a:txBody>
                    <a:bodyPr/>
                    <a:lstStyle/>
                    <a:p>
                      <a:r>
                        <a:rPr lang="es-MX" dirty="0" err="1"/>
                        <a:t>p^k</a:t>
                      </a:r>
                      <a:r>
                        <a:rPr lang="es-MX" dirty="0"/>
                        <a:t> * (1-p)^(n-k) * C(n, k)</a:t>
                      </a:r>
                    </a:p>
                  </a:txBody>
                  <a:tcPr/>
                </a:tc>
                <a:tc>
                  <a:txBody>
                    <a:bodyPr/>
                    <a:lstStyle/>
                    <a:p>
                      <a:r>
                        <a:rPr lang="es-MX" dirty="0"/>
                        <a:t>(1-p)^(k-1) * p</a:t>
                      </a:r>
                    </a:p>
                  </a:txBody>
                  <a:tcPr/>
                </a:tc>
                <a:extLst>
                  <a:ext uri="{0D108BD9-81ED-4DB2-BD59-A6C34878D82A}">
                    <a16:rowId xmlns:a16="http://schemas.microsoft.com/office/drawing/2014/main" xmlns="" val="2800343581"/>
                  </a:ext>
                </a:extLst>
              </a:tr>
              <a:tr h="370840">
                <a:tc>
                  <a:txBody>
                    <a:bodyPr/>
                    <a:lstStyle/>
                    <a:p>
                      <a:r>
                        <a:rPr lang="es-MX" dirty="0"/>
                        <a:t>E[X]</a:t>
                      </a:r>
                    </a:p>
                  </a:txBody>
                  <a:tcPr/>
                </a:tc>
                <a:tc>
                  <a:txBody>
                    <a:bodyPr/>
                    <a:lstStyle/>
                    <a:p>
                      <a:r>
                        <a:rPr lang="es-MX" dirty="0"/>
                        <a:t>(</a:t>
                      </a:r>
                      <a:r>
                        <a:rPr lang="es-MX" dirty="0" err="1"/>
                        <a:t>a+b</a:t>
                      </a:r>
                      <a:r>
                        <a:rPr lang="es-MX" dirty="0"/>
                        <a:t>)/2</a:t>
                      </a:r>
                    </a:p>
                  </a:txBody>
                  <a:tcPr/>
                </a:tc>
                <a:tc>
                  <a:txBody>
                    <a:bodyPr/>
                    <a:lstStyle/>
                    <a:p>
                      <a:r>
                        <a:rPr lang="es-MX" dirty="0"/>
                        <a:t>n*p</a:t>
                      </a:r>
                    </a:p>
                  </a:txBody>
                  <a:tcPr/>
                </a:tc>
                <a:tc>
                  <a:txBody>
                    <a:bodyPr/>
                    <a:lstStyle/>
                    <a:p>
                      <a:r>
                        <a:rPr lang="es-MX" dirty="0"/>
                        <a:t>1/p</a:t>
                      </a:r>
                    </a:p>
                  </a:txBody>
                  <a:tcPr/>
                </a:tc>
                <a:extLst>
                  <a:ext uri="{0D108BD9-81ED-4DB2-BD59-A6C34878D82A}">
                    <a16:rowId xmlns:a16="http://schemas.microsoft.com/office/drawing/2014/main" xmlns="" val="2266543475"/>
                  </a:ext>
                </a:extLst>
              </a:tr>
              <a:tr h="370840">
                <a:tc>
                  <a:txBody>
                    <a:bodyPr/>
                    <a:lstStyle/>
                    <a:p>
                      <a:r>
                        <a:rPr lang="es-MX" dirty="0"/>
                        <a:t>Var(X)</a:t>
                      </a:r>
                    </a:p>
                  </a:txBody>
                  <a:tcPr/>
                </a:tc>
                <a:tc>
                  <a:txBody>
                    <a:bodyPr/>
                    <a:lstStyle/>
                    <a:p>
                      <a:r>
                        <a:rPr lang="es-MX" dirty="0"/>
                        <a:t>(b-a)^2/2</a:t>
                      </a:r>
                    </a:p>
                  </a:txBody>
                  <a:tcPr/>
                </a:tc>
                <a:tc>
                  <a:txBody>
                    <a:bodyPr/>
                    <a:lstStyle/>
                    <a:p>
                      <a:r>
                        <a:rPr lang="es-MX" dirty="0" err="1"/>
                        <a:t>np</a:t>
                      </a:r>
                      <a:r>
                        <a:rPr lang="es-MX" dirty="0"/>
                        <a:t>(1-p)</a:t>
                      </a:r>
                    </a:p>
                  </a:txBody>
                  <a:tcPr/>
                </a:tc>
                <a:tc>
                  <a:txBody>
                    <a:bodyPr/>
                    <a:lstStyle/>
                    <a:p>
                      <a:r>
                        <a:rPr lang="es-MX" dirty="0"/>
                        <a:t>(1-p)/p^2</a:t>
                      </a:r>
                    </a:p>
                  </a:txBody>
                  <a:tcPr/>
                </a:tc>
                <a:extLst>
                  <a:ext uri="{0D108BD9-81ED-4DB2-BD59-A6C34878D82A}">
                    <a16:rowId xmlns:a16="http://schemas.microsoft.com/office/drawing/2014/main" xmlns="" val="596470917"/>
                  </a:ext>
                </a:extLst>
              </a:tr>
              <a:tr h="370840">
                <a:tc>
                  <a:txBody>
                    <a:bodyPr/>
                    <a:lstStyle/>
                    <a:p>
                      <a:endParaRPr lang="es-MX"/>
                    </a:p>
                  </a:txBody>
                  <a:tcPr/>
                </a:tc>
                <a:tc>
                  <a:txBody>
                    <a:bodyPr/>
                    <a:lstStyle/>
                    <a:p>
                      <a:endParaRPr lang="es-MX"/>
                    </a:p>
                  </a:txBody>
                  <a:tcPr/>
                </a:tc>
                <a:tc>
                  <a:txBody>
                    <a:bodyPr/>
                    <a:lstStyle/>
                    <a:p>
                      <a:endParaRPr lang="es-MX"/>
                    </a:p>
                  </a:txBody>
                  <a:tcPr/>
                </a:tc>
                <a:tc>
                  <a:txBody>
                    <a:bodyPr/>
                    <a:lstStyle/>
                    <a:p>
                      <a:endParaRPr lang="es-MX"/>
                    </a:p>
                  </a:txBody>
                  <a:tcPr/>
                </a:tc>
                <a:extLst>
                  <a:ext uri="{0D108BD9-81ED-4DB2-BD59-A6C34878D82A}">
                    <a16:rowId xmlns:a16="http://schemas.microsoft.com/office/drawing/2014/main" xmlns="" val="3785102012"/>
                  </a:ext>
                </a:extLst>
              </a:tr>
              <a:tr h="370840">
                <a:tc>
                  <a:txBody>
                    <a:bodyPr/>
                    <a:lstStyle/>
                    <a:p>
                      <a:endParaRPr lang="es-MX" dirty="0"/>
                    </a:p>
                  </a:txBody>
                  <a:tcPr/>
                </a:tc>
                <a:tc>
                  <a:txBody>
                    <a:bodyPr/>
                    <a:lstStyle/>
                    <a:p>
                      <a:endParaRPr lang="es-MX" dirty="0"/>
                    </a:p>
                  </a:txBody>
                  <a:tcPr/>
                </a:tc>
                <a:tc>
                  <a:txBody>
                    <a:bodyPr/>
                    <a:lstStyle/>
                    <a:p>
                      <a:endParaRPr lang="es-MX"/>
                    </a:p>
                  </a:txBody>
                  <a:tcPr/>
                </a:tc>
                <a:tc>
                  <a:txBody>
                    <a:bodyPr/>
                    <a:lstStyle/>
                    <a:p>
                      <a:endParaRPr lang="es-MX" dirty="0"/>
                    </a:p>
                  </a:txBody>
                  <a:tcPr/>
                </a:tc>
                <a:extLst>
                  <a:ext uri="{0D108BD9-81ED-4DB2-BD59-A6C34878D82A}">
                    <a16:rowId xmlns:a16="http://schemas.microsoft.com/office/drawing/2014/main" xmlns="" val="1815239014"/>
                  </a:ext>
                </a:extLst>
              </a:tr>
            </a:tbl>
          </a:graphicData>
        </a:graphic>
      </p:graphicFrame>
    </p:spTree>
    <p:extLst>
      <p:ext uri="{BB962C8B-B14F-4D97-AF65-F5344CB8AC3E}">
        <p14:creationId xmlns:p14="http://schemas.microsoft.com/office/powerpoint/2010/main" val="3386172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esultado de imagen para continuous random variable">
            <a:extLst>
              <a:ext uri="{FF2B5EF4-FFF2-40B4-BE49-F238E27FC236}">
                <a16:creationId xmlns:a16="http://schemas.microsoft.com/office/drawing/2014/main" xmlns="" id="{6C664D2A-3679-4306-A298-84D201D96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302" y="1436914"/>
            <a:ext cx="7807396" cy="498565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xmlns="" id="{1B72BF84-96B2-4FBC-9511-BC073010F399}"/>
              </a:ext>
            </a:extLst>
          </p:cNvPr>
          <p:cNvSpPr/>
          <p:nvPr/>
        </p:nvSpPr>
        <p:spPr>
          <a:xfrm>
            <a:off x="0" y="0"/>
            <a:ext cx="9492727"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Variables </a:t>
            </a:r>
            <a:r>
              <a:rPr lang="es-ES" sz="5400" b="1" cap="none" spc="0" dirty="0" err="1">
                <a:ln w="6600">
                  <a:solidFill>
                    <a:schemeClr val="accent2"/>
                  </a:solidFill>
                  <a:prstDash val="solid"/>
                </a:ln>
                <a:solidFill>
                  <a:srgbClr val="FFFFFF"/>
                </a:solidFill>
                <a:effectLst>
                  <a:outerShdw dist="38100" dir="2700000" algn="tl" rotWithShape="0">
                    <a:schemeClr val="accent2"/>
                  </a:outerShdw>
                </a:effectLst>
              </a:rPr>
              <a:t>Randómicas</a:t>
            </a: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 Continuas</a:t>
            </a:r>
          </a:p>
        </p:txBody>
      </p:sp>
    </p:spTree>
    <p:extLst>
      <p:ext uri="{BB962C8B-B14F-4D97-AF65-F5344CB8AC3E}">
        <p14:creationId xmlns:p14="http://schemas.microsoft.com/office/powerpoint/2010/main" val="3578103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n para basta">
            <a:extLst>
              <a:ext uri="{FF2B5EF4-FFF2-40B4-BE49-F238E27FC236}">
                <a16:creationId xmlns:a16="http://schemas.microsoft.com/office/drawing/2014/main" xmlns="" id="{15A0D761-D9C2-4D56-A320-5590CA01E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67117" cy="404948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n para manos en la masa">
            <a:extLst>
              <a:ext uri="{FF2B5EF4-FFF2-40B4-BE49-F238E27FC236}">
                <a16:creationId xmlns:a16="http://schemas.microsoft.com/office/drawing/2014/main" xmlns="" id="{D5C9BCEE-C6AF-4999-B9A3-D4D3E001B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91899"/>
            <a:ext cx="6096000" cy="406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534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sultado de imagen para sandbox computer">
            <a:extLst>
              <a:ext uri="{FF2B5EF4-FFF2-40B4-BE49-F238E27FC236}">
                <a16:creationId xmlns:a16="http://schemas.microsoft.com/office/drawing/2014/main" xmlns="" id="{DAA4C8FA-5DB2-495F-AB19-D7E7E7885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002" y="0"/>
            <a:ext cx="999799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776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910921D-C51F-46E8-ABB6-54B56DD740FC}"/>
              </a:ext>
            </a:extLst>
          </p:cNvPr>
          <p:cNvSpPr>
            <a:spLocks noGrp="1"/>
          </p:cNvSpPr>
          <p:nvPr>
            <p:ph type="title"/>
          </p:nvPr>
        </p:nvSpPr>
        <p:spPr/>
        <p:txBody>
          <a:bodyPr/>
          <a:lstStyle/>
          <a:p>
            <a:endParaRPr lang="es-MX"/>
          </a:p>
        </p:txBody>
      </p:sp>
      <p:pic>
        <p:nvPicPr>
          <p:cNvPr id="3" name="Imagen 2">
            <a:extLst>
              <a:ext uri="{FF2B5EF4-FFF2-40B4-BE49-F238E27FC236}">
                <a16:creationId xmlns:a16="http://schemas.microsoft.com/office/drawing/2014/main" xmlns="" id="{D457E99D-2D9E-4C57-BB8B-859D5738CD6C}"/>
              </a:ext>
            </a:extLst>
          </p:cNvPr>
          <p:cNvPicPr>
            <a:picLocks noChangeAspect="1"/>
          </p:cNvPicPr>
          <p:nvPr/>
        </p:nvPicPr>
        <p:blipFill>
          <a:blip r:embed="rId2"/>
          <a:stretch>
            <a:fillRect/>
          </a:stretch>
        </p:blipFill>
        <p:spPr>
          <a:xfrm>
            <a:off x="723900" y="365125"/>
            <a:ext cx="10629900" cy="6410325"/>
          </a:xfrm>
          <a:prstGeom prst="rect">
            <a:avLst/>
          </a:prstGeom>
        </p:spPr>
      </p:pic>
    </p:spTree>
    <p:extLst>
      <p:ext uri="{BB962C8B-B14F-4D97-AF65-F5344CB8AC3E}">
        <p14:creationId xmlns:p14="http://schemas.microsoft.com/office/powerpoint/2010/main" val="3694816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data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213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3F2BC2C-A0C3-4C2F-A577-4952FF44E214}"/>
              </a:ext>
            </a:extLst>
          </p:cNvPr>
          <p:cNvSpPr>
            <a:spLocks noGrp="1"/>
          </p:cNvSpPr>
          <p:nvPr>
            <p:ph type="title"/>
          </p:nvPr>
        </p:nvSpPr>
        <p:spPr/>
        <p:txBody>
          <a:bodyPr/>
          <a:lstStyle/>
          <a:p>
            <a:r>
              <a:rPr lang="es-UY" dirty="0"/>
              <a:t>Modelo enfocado en </a:t>
            </a:r>
            <a:r>
              <a:rPr lang="es-UY" dirty="0" err="1"/>
              <a:t>insights</a:t>
            </a:r>
            <a:r>
              <a:rPr lang="es-UY" dirty="0"/>
              <a:t> para impulsar la innovación</a:t>
            </a:r>
            <a:endParaRPr lang="es-MX" dirty="0"/>
          </a:p>
        </p:txBody>
      </p:sp>
      <p:pic>
        <p:nvPicPr>
          <p:cNvPr id="4" name="Imagen 3">
            <a:extLst>
              <a:ext uri="{FF2B5EF4-FFF2-40B4-BE49-F238E27FC236}">
                <a16:creationId xmlns:a16="http://schemas.microsoft.com/office/drawing/2014/main" xmlns="" id="{51A68352-3BF1-4BFB-A986-2072DA2EBDA8}"/>
              </a:ext>
            </a:extLst>
          </p:cNvPr>
          <p:cNvPicPr>
            <a:picLocks noChangeAspect="1"/>
          </p:cNvPicPr>
          <p:nvPr/>
        </p:nvPicPr>
        <p:blipFill>
          <a:blip r:embed="rId3"/>
          <a:stretch>
            <a:fillRect/>
          </a:stretch>
        </p:blipFill>
        <p:spPr>
          <a:xfrm>
            <a:off x="2634531" y="1591733"/>
            <a:ext cx="5687262" cy="5266267"/>
          </a:xfrm>
          <a:prstGeom prst="rect">
            <a:avLst/>
          </a:prstGeom>
        </p:spPr>
      </p:pic>
      <p:sp>
        <p:nvSpPr>
          <p:cNvPr id="6" name="Rectángulo 5">
            <a:extLst>
              <a:ext uri="{FF2B5EF4-FFF2-40B4-BE49-F238E27FC236}">
                <a16:creationId xmlns:a16="http://schemas.microsoft.com/office/drawing/2014/main" xmlns="" id="{BFBBE7A5-42FE-455E-9131-8E804FEDAF00}"/>
              </a:ext>
            </a:extLst>
          </p:cNvPr>
          <p:cNvSpPr/>
          <p:nvPr/>
        </p:nvSpPr>
        <p:spPr>
          <a:xfrm>
            <a:off x="8791679" y="2456400"/>
            <a:ext cx="3243801" cy="2031325"/>
          </a:xfrm>
          <a:prstGeom prst="rect">
            <a:avLst/>
          </a:prstGeom>
        </p:spPr>
        <p:txBody>
          <a:bodyPr wrap="square">
            <a:spAutoFit/>
          </a:bodyPr>
          <a:lstStyle/>
          <a:p>
            <a:r>
              <a:rPr lang="es-MX" dirty="0">
                <a:solidFill>
                  <a:srgbClr val="333333"/>
                </a:solidFill>
                <a:latin typeface="HelveticaNeueLTStd-Roman"/>
              </a:rPr>
              <a:t>Es fundamental que se pueda acceder a una gran variedad de data </a:t>
            </a:r>
            <a:r>
              <a:rPr lang="es-MX" dirty="0" err="1">
                <a:solidFill>
                  <a:srgbClr val="333333"/>
                </a:solidFill>
                <a:latin typeface="HelveticaNeueLTStd-Roman"/>
              </a:rPr>
              <a:t>sources</a:t>
            </a:r>
            <a:r>
              <a:rPr lang="es-MX" dirty="0">
                <a:solidFill>
                  <a:srgbClr val="333333"/>
                </a:solidFill>
                <a:latin typeface="HelveticaNeueLTStd-Roman"/>
              </a:rPr>
              <a:t>, sofisticadas herramientas de data ingestión, aceleradores de consultas, self-service data </a:t>
            </a:r>
            <a:r>
              <a:rPr lang="es-MX" dirty="0" err="1">
                <a:solidFill>
                  <a:srgbClr val="333333"/>
                </a:solidFill>
                <a:latin typeface="HelveticaNeueLTStd-Roman"/>
              </a:rPr>
              <a:t>preparation</a:t>
            </a:r>
            <a:endParaRPr lang="es-MX" dirty="0">
              <a:solidFill>
                <a:srgbClr val="333333"/>
              </a:solidFill>
              <a:latin typeface="HelveticaNeueLTStd-Roman"/>
            </a:endParaRPr>
          </a:p>
        </p:txBody>
      </p:sp>
    </p:spTree>
    <p:extLst>
      <p:ext uri="{BB962C8B-B14F-4D97-AF65-F5344CB8AC3E}">
        <p14:creationId xmlns:p14="http://schemas.microsoft.com/office/powerpoint/2010/main" val="3953321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sultado de imagen para pyth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39825" cy="11398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sql 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7350" y="0"/>
            <a:ext cx="1695450" cy="139347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n para knime"/>
          <p:cNvPicPr>
            <a:picLocks noChangeAspect="1" noChangeArrowheads="1"/>
          </p:cNvPicPr>
          <p:nvPr/>
        </p:nvPicPr>
        <p:blipFill rotWithShape="1">
          <a:blip r:embed="rId5">
            <a:extLst>
              <a:ext uri="{28A0092B-C50C-407E-A947-70E740481C1C}">
                <a14:useLocalDpi xmlns:a14="http://schemas.microsoft.com/office/drawing/2010/main" val="0"/>
              </a:ext>
            </a:extLst>
          </a:blip>
          <a:srcRect l="3495" t="28380" r="2957" b="26620"/>
          <a:stretch/>
        </p:blipFill>
        <p:spPr bwMode="auto">
          <a:xfrm>
            <a:off x="4208249" y="234733"/>
            <a:ext cx="3775501" cy="105453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n relacionad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00578" y="108686"/>
            <a:ext cx="146685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sultado de imagen para notepad++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175" y="1971674"/>
            <a:ext cx="2019300" cy="145732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sultado de imagen para excel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8741" y="1971674"/>
            <a:ext cx="1308117" cy="128428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Resultado de imagen para pentaho data integration logo"/>
          <p:cNvPicPr>
            <a:picLocks noChangeAspect="1" noChangeArrowheads="1"/>
          </p:cNvPicPr>
          <p:nvPr/>
        </p:nvPicPr>
        <p:blipFill rotWithShape="1">
          <a:blip r:embed="rId9">
            <a:extLst>
              <a:ext uri="{28A0092B-C50C-407E-A947-70E740481C1C}">
                <a14:useLocalDpi xmlns:a14="http://schemas.microsoft.com/office/drawing/2010/main" val="0"/>
              </a:ext>
            </a:extLst>
          </a:blip>
          <a:srcRect l="11498" t="30294" r="11026" b="30828"/>
          <a:stretch/>
        </p:blipFill>
        <p:spPr bwMode="auto">
          <a:xfrm>
            <a:off x="4208249" y="1793952"/>
            <a:ext cx="4860924" cy="132446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esultado de imagen para cognos analytics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080016"/>
            <a:ext cx="356235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Resultado de imagen para data min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5776" y="312751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magen relacionad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8313" y="3507366"/>
            <a:ext cx="12096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13"/>
          <a:stretch>
            <a:fillRect/>
          </a:stretch>
        </p:blipFill>
        <p:spPr>
          <a:xfrm>
            <a:off x="9704944" y="3105477"/>
            <a:ext cx="2090747" cy="2168182"/>
          </a:xfrm>
          <a:prstGeom prst="rect">
            <a:avLst/>
          </a:prstGeom>
        </p:spPr>
      </p:pic>
      <p:pic>
        <p:nvPicPr>
          <p:cNvPr id="2050" name="Picture 2" descr="Resultado de imagen para spark apache">
            <a:extLst>
              <a:ext uri="{FF2B5EF4-FFF2-40B4-BE49-F238E27FC236}">
                <a16:creationId xmlns:a16="http://schemas.microsoft.com/office/drawing/2014/main" xmlns="" id="{58157AE0-016A-4391-A1B5-CE7CBB6BEB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67" y="5329641"/>
            <a:ext cx="2717791" cy="14456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jupyter notebook icon">
            <a:extLst>
              <a:ext uri="{FF2B5EF4-FFF2-40B4-BE49-F238E27FC236}">
                <a16:creationId xmlns:a16="http://schemas.microsoft.com/office/drawing/2014/main" xmlns="" id="{B556DA4F-AB97-4B84-A04C-C231B525A93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55205" y="2969517"/>
            <a:ext cx="2090747" cy="20907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n relacionada">
            <a:extLst>
              <a:ext uri="{FF2B5EF4-FFF2-40B4-BE49-F238E27FC236}">
                <a16:creationId xmlns:a16="http://schemas.microsoft.com/office/drawing/2014/main" xmlns="" id="{9B6347A9-29A7-4F94-8A28-3E605E73E33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86506" y="5305647"/>
            <a:ext cx="2503239" cy="13244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hortonworks logo png">
            <a:extLst>
              <a:ext uri="{FF2B5EF4-FFF2-40B4-BE49-F238E27FC236}">
                <a16:creationId xmlns:a16="http://schemas.microsoft.com/office/drawing/2014/main" xmlns="" id="{F180E0F8-FEC2-429D-A864-7DD114B6D06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99500" y="5487054"/>
            <a:ext cx="3200400" cy="11308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para qgis">
            <a:extLst>
              <a:ext uri="{FF2B5EF4-FFF2-40B4-BE49-F238E27FC236}">
                <a16:creationId xmlns:a16="http://schemas.microsoft.com/office/drawing/2014/main" xmlns="" id="{644A6A8E-A6BE-475A-BD05-996755055E2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9264" t="36685" r="29246" b="36795"/>
          <a:stretch/>
        </p:blipFill>
        <p:spPr bwMode="auto">
          <a:xfrm>
            <a:off x="9408428" y="2229072"/>
            <a:ext cx="2327241" cy="725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postgis">
            <a:extLst>
              <a:ext uri="{FF2B5EF4-FFF2-40B4-BE49-F238E27FC236}">
                <a16:creationId xmlns:a16="http://schemas.microsoft.com/office/drawing/2014/main" xmlns="" id="{F27DCA2D-9ABD-419E-87E1-D080EBA457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47683" y="78220"/>
            <a:ext cx="2032400" cy="2032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rstudio logo">
            <a:extLst>
              <a:ext uri="{FF2B5EF4-FFF2-40B4-BE49-F238E27FC236}">
                <a16:creationId xmlns:a16="http://schemas.microsoft.com/office/drawing/2014/main" xmlns="" id="{E6C1E615-A046-458E-810C-8536E77CFC2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098806" y="5950426"/>
            <a:ext cx="2033982" cy="71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654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python pand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462087"/>
            <a:ext cx="827722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082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A2509F26-B5DC-4BA7-B476-4CB044237A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3" name="Rectangle 72">
            <a:extLst>
              <a:ext uri="{FF2B5EF4-FFF2-40B4-BE49-F238E27FC236}">
                <a16:creationId xmlns:a16="http://schemas.microsoft.com/office/drawing/2014/main" xmlns="" id="{DB103EB1-B135-4526-B883-33228FC27F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2050" name="Picture 2" descr="Resultado de imagen para models">
            <a:extLst>
              <a:ext uri="{FF2B5EF4-FFF2-40B4-BE49-F238E27FC236}">
                <a16:creationId xmlns:a16="http://schemas.microsoft.com/office/drawing/2014/main" xmlns="" id="{4BAB8F19-10D8-4A2C-AB4B-40B56503AF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4586"/>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xmlns="" id="{B2FE431B-D92B-4E9F-97DA-F06D4701BF78}"/>
              </a:ext>
            </a:extLst>
          </p:cNvPr>
          <p:cNvSpPr/>
          <p:nvPr/>
        </p:nvSpPr>
        <p:spPr>
          <a:xfrm>
            <a:off x="0" y="39092"/>
            <a:ext cx="3109184" cy="923330"/>
          </a:xfrm>
          <a:prstGeom prst="rect">
            <a:avLst/>
          </a:prstGeom>
          <a:noFill/>
        </p:spPr>
        <p:txBody>
          <a:bodyPr wrap="none" lIns="91440" tIns="45720" rIns="91440" bIns="45720">
            <a:spAutoFit/>
          </a:bodyPr>
          <a:lstStyle/>
          <a:p>
            <a:pPr algn="ctr"/>
            <a:r>
              <a:rPr lang="es-ES" sz="5400" b="1" cap="none" spc="0" dirty="0">
                <a:ln w="22225">
                  <a:solidFill>
                    <a:schemeClr val="accent2"/>
                  </a:solidFill>
                  <a:prstDash val="solid"/>
                </a:ln>
                <a:solidFill>
                  <a:schemeClr val="accent2">
                    <a:lumMod val="40000"/>
                    <a:lumOff val="60000"/>
                  </a:schemeClr>
                </a:solidFill>
                <a:effectLst/>
              </a:rPr>
              <a:t>MODELOS</a:t>
            </a:r>
          </a:p>
        </p:txBody>
      </p:sp>
    </p:spTree>
    <p:extLst>
      <p:ext uri="{BB962C8B-B14F-4D97-AF65-F5344CB8AC3E}">
        <p14:creationId xmlns:p14="http://schemas.microsoft.com/office/powerpoint/2010/main" val="969607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1 Título">
            <a:extLst>
              <a:ext uri="{FF2B5EF4-FFF2-40B4-BE49-F238E27FC236}">
                <a16:creationId xmlns:a16="http://schemas.microsoft.com/office/drawing/2014/main" xmlns="" id="{4A2843AB-3A2A-42DA-81FE-F54EB6669DA8}"/>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endParaRPr lang="es-AR" altLang="es-AR"/>
          </a:p>
        </p:txBody>
      </p:sp>
      <p:pic>
        <p:nvPicPr>
          <p:cNvPr id="22531" name="Picture 2">
            <a:extLst>
              <a:ext uri="{FF2B5EF4-FFF2-40B4-BE49-F238E27FC236}">
                <a16:creationId xmlns:a16="http://schemas.microsoft.com/office/drawing/2014/main" xmlns="" id="{FF210A1F-E4E2-41A7-ADDA-FA1EFBBFF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0"/>
            <a:ext cx="949007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3">
            <a:extLst>
              <a:ext uri="{FF2B5EF4-FFF2-40B4-BE49-F238E27FC236}">
                <a16:creationId xmlns:a16="http://schemas.microsoft.com/office/drawing/2014/main" xmlns="" id="{D1A06D14-64C9-47A2-97AA-43CA7F3E5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226" y="6734176"/>
            <a:ext cx="4041775" cy="15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Tm="64957"/>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computational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8992"/>
            <a:ext cx="12192000" cy="403860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change clima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0301" y="5187594"/>
            <a:ext cx="2976360" cy="167040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sultado de imagen para vazquez mel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514"/>
          <a:stretch/>
        </p:blipFill>
        <p:spPr bwMode="auto">
          <a:xfrm>
            <a:off x="9491890" y="5187594"/>
            <a:ext cx="2700110" cy="1670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xmlns="" id="{157BD364-A216-4EDE-83D1-8B0FF8ABE44D}"/>
              </a:ext>
            </a:extLst>
          </p:cNvPr>
          <p:cNvSpPr/>
          <p:nvPr/>
        </p:nvSpPr>
        <p:spPr>
          <a:xfrm>
            <a:off x="0" y="0"/>
            <a:ext cx="6880538" cy="923330"/>
          </a:xfrm>
          <a:prstGeom prst="rect">
            <a:avLst/>
          </a:prstGeom>
          <a:noFill/>
        </p:spPr>
        <p:txBody>
          <a:bodyPr wrap="none" lIns="91440" tIns="45720" rIns="91440" bIns="45720">
            <a:spAutoFit/>
          </a:bodyPr>
          <a:lstStyle/>
          <a:p>
            <a:pPr algn="ctr"/>
            <a:r>
              <a:rPr lang="es-ES" sz="5400" b="1" cap="none" spc="0" dirty="0">
                <a:ln w="22225">
                  <a:solidFill>
                    <a:schemeClr val="accent2"/>
                  </a:solidFill>
                  <a:prstDash val="solid"/>
                </a:ln>
                <a:solidFill>
                  <a:schemeClr val="accent2">
                    <a:lumMod val="40000"/>
                    <a:lumOff val="60000"/>
                  </a:schemeClr>
                </a:solidFill>
                <a:effectLst/>
              </a:rPr>
              <a:t>MODELOS ¿PARA QUÉ?</a:t>
            </a:r>
          </a:p>
        </p:txBody>
      </p:sp>
    </p:spTree>
    <p:extLst>
      <p:ext uri="{BB962C8B-B14F-4D97-AF65-F5344CB8AC3E}">
        <p14:creationId xmlns:p14="http://schemas.microsoft.com/office/powerpoint/2010/main" val="2374508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optimization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6687"/>
            <a:ext cx="4638675" cy="284797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411740" y="965716"/>
            <a:ext cx="2809423" cy="369332"/>
          </a:xfrm>
          <a:prstGeom prst="rect">
            <a:avLst/>
          </a:prstGeom>
          <a:noFill/>
        </p:spPr>
        <p:txBody>
          <a:bodyPr wrap="none" rtlCol="0">
            <a:spAutoFit/>
          </a:bodyPr>
          <a:lstStyle/>
          <a:p>
            <a:r>
              <a:rPr lang="es-UY" dirty="0"/>
              <a:t>MODELO DE OPTIMIZACIÓN</a:t>
            </a:r>
          </a:p>
        </p:txBody>
      </p:sp>
      <p:pic>
        <p:nvPicPr>
          <p:cNvPr id="8196" name="Picture 4" descr="Resultado de imagen para STATISTICAL 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175" y="965716"/>
            <a:ext cx="3349625" cy="309642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8540758" y="501134"/>
            <a:ext cx="2276457" cy="369332"/>
          </a:xfrm>
          <a:prstGeom prst="rect">
            <a:avLst/>
          </a:prstGeom>
          <a:noFill/>
        </p:spPr>
        <p:txBody>
          <a:bodyPr wrap="none" rtlCol="0">
            <a:spAutoFit/>
          </a:bodyPr>
          <a:lstStyle/>
          <a:p>
            <a:r>
              <a:rPr lang="es-UY" dirty="0"/>
              <a:t>MODELO ESTADÍSTICO</a:t>
            </a:r>
          </a:p>
        </p:txBody>
      </p:sp>
      <p:pic>
        <p:nvPicPr>
          <p:cNvPr id="8198" name="Picture 6" descr="Resultado de imagen para simulation model MONTECAR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1163" y="4432169"/>
            <a:ext cx="3676650" cy="242583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4752239" y="4148219"/>
            <a:ext cx="2614498" cy="369332"/>
          </a:xfrm>
          <a:prstGeom prst="rect">
            <a:avLst/>
          </a:prstGeom>
          <a:noFill/>
        </p:spPr>
        <p:txBody>
          <a:bodyPr wrap="none" rtlCol="0">
            <a:spAutoFit/>
          </a:bodyPr>
          <a:lstStyle/>
          <a:p>
            <a:r>
              <a:rPr lang="es-UY" dirty="0"/>
              <a:t>MODELO DE SIMULACIÓN</a:t>
            </a:r>
          </a:p>
        </p:txBody>
      </p:sp>
      <p:sp>
        <p:nvSpPr>
          <p:cNvPr id="8" name="Rectángulo 7">
            <a:extLst>
              <a:ext uri="{FF2B5EF4-FFF2-40B4-BE49-F238E27FC236}">
                <a16:creationId xmlns:a16="http://schemas.microsoft.com/office/drawing/2014/main" xmlns="" id="{DB742593-CF07-4A3B-B450-678824C4D44A}"/>
              </a:ext>
            </a:extLst>
          </p:cNvPr>
          <p:cNvSpPr/>
          <p:nvPr/>
        </p:nvSpPr>
        <p:spPr>
          <a:xfrm>
            <a:off x="0" y="23806"/>
            <a:ext cx="5148204" cy="923330"/>
          </a:xfrm>
          <a:prstGeom prst="rect">
            <a:avLst/>
          </a:prstGeom>
          <a:noFill/>
        </p:spPr>
        <p:txBody>
          <a:bodyPr wrap="none" lIns="91440" tIns="45720" rIns="91440" bIns="45720">
            <a:spAutoFit/>
          </a:bodyPr>
          <a:lstStyle/>
          <a:p>
            <a:pPr algn="ctr"/>
            <a:r>
              <a:rPr lang="es-ES" sz="5400" b="1" dirty="0">
                <a:ln w="22225">
                  <a:solidFill>
                    <a:schemeClr val="accent2"/>
                  </a:solidFill>
                  <a:prstDash val="solid"/>
                </a:ln>
                <a:solidFill>
                  <a:schemeClr val="accent2">
                    <a:lumMod val="40000"/>
                    <a:lumOff val="60000"/>
                  </a:schemeClr>
                </a:solidFill>
              </a:rPr>
              <a:t>MODELOS: TIPOS</a:t>
            </a:r>
            <a:endParaRPr lang="es-E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252091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nuevo trabaj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618" y="122377"/>
            <a:ext cx="2819400" cy="158297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342777" y="2103233"/>
            <a:ext cx="8803137" cy="769441"/>
          </a:xfrm>
          <a:prstGeom prst="rect">
            <a:avLst/>
          </a:prstGeom>
          <a:noFill/>
        </p:spPr>
        <p:txBody>
          <a:bodyPr wrap="square" rtlCol="0">
            <a:spAutoFit/>
          </a:bodyPr>
          <a:lstStyle/>
          <a:p>
            <a:r>
              <a:rPr lang="es-UY" sz="4400" b="1" dirty="0">
                <a:solidFill>
                  <a:srgbClr val="0070C0"/>
                </a:solidFill>
              </a:rPr>
              <a:t>JUNIO</a:t>
            </a:r>
            <a:r>
              <a:rPr lang="es-UY" sz="4400" b="1" dirty="0"/>
              <a:t>                                        </a:t>
            </a:r>
            <a:r>
              <a:rPr lang="es-UY" sz="4400" b="1" dirty="0">
                <a:solidFill>
                  <a:srgbClr val="FF0000"/>
                </a:solidFill>
              </a:rPr>
              <a:t>2019</a:t>
            </a:r>
          </a:p>
        </p:txBody>
      </p:sp>
      <p:sp>
        <p:nvSpPr>
          <p:cNvPr id="5" name="CuadroTexto 4"/>
          <p:cNvSpPr txBox="1"/>
          <p:nvPr/>
        </p:nvSpPr>
        <p:spPr>
          <a:xfrm>
            <a:off x="3342777" y="3261622"/>
            <a:ext cx="8803137" cy="369332"/>
          </a:xfrm>
          <a:prstGeom prst="rect">
            <a:avLst/>
          </a:prstGeom>
          <a:solidFill>
            <a:srgbClr val="FF0000"/>
          </a:solidFill>
        </p:spPr>
        <p:txBody>
          <a:bodyPr wrap="square" rtlCol="0">
            <a:spAutoFit/>
          </a:bodyPr>
          <a:lstStyle/>
          <a:p>
            <a:r>
              <a:rPr lang="es-UY" b="1" dirty="0">
                <a:solidFill>
                  <a:schemeClr val="bg1"/>
                </a:solidFill>
              </a:rPr>
              <a:t>DOMINGO          LUNES          MARTES      MIÉRCOLES        JUEVES         VIERNES         SÁBADO</a:t>
            </a:r>
          </a:p>
        </p:txBody>
      </p:sp>
      <p:sp>
        <p:nvSpPr>
          <p:cNvPr id="6" name="Rectángulo 5"/>
          <p:cNvSpPr/>
          <p:nvPr/>
        </p:nvSpPr>
        <p:spPr>
          <a:xfrm>
            <a:off x="3344814" y="3630954"/>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8" name="Rectángulo 7"/>
          <p:cNvSpPr/>
          <p:nvPr/>
        </p:nvSpPr>
        <p:spPr>
          <a:xfrm>
            <a:off x="4602114" y="3630954"/>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9" name="Rectángulo 8"/>
          <p:cNvSpPr/>
          <p:nvPr/>
        </p:nvSpPr>
        <p:spPr>
          <a:xfrm>
            <a:off x="5859414" y="3630954"/>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 name="Rectángulo 9"/>
          <p:cNvSpPr/>
          <p:nvPr/>
        </p:nvSpPr>
        <p:spPr>
          <a:xfrm>
            <a:off x="7116714" y="3630954"/>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Rectángulo 10"/>
          <p:cNvSpPr/>
          <p:nvPr/>
        </p:nvSpPr>
        <p:spPr>
          <a:xfrm>
            <a:off x="8374014" y="3630954"/>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 name="Rectángulo 11"/>
          <p:cNvSpPr/>
          <p:nvPr/>
        </p:nvSpPr>
        <p:spPr>
          <a:xfrm>
            <a:off x="9631314" y="3630954"/>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 name="Rectángulo 12"/>
          <p:cNvSpPr/>
          <p:nvPr/>
        </p:nvSpPr>
        <p:spPr>
          <a:xfrm>
            <a:off x="10888614" y="3630954"/>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5" name="Rectángulo 14"/>
          <p:cNvSpPr/>
          <p:nvPr/>
        </p:nvSpPr>
        <p:spPr>
          <a:xfrm>
            <a:off x="3344814" y="4773954"/>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 name="Rectángulo 15"/>
          <p:cNvSpPr/>
          <p:nvPr/>
        </p:nvSpPr>
        <p:spPr>
          <a:xfrm>
            <a:off x="4602114" y="4773954"/>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7" name="Rectángulo 6"/>
          <p:cNvSpPr/>
          <p:nvPr/>
        </p:nvSpPr>
        <p:spPr>
          <a:xfrm>
            <a:off x="6096000" y="3783420"/>
            <a:ext cx="598241" cy="369332"/>
          </a:xfrm>
          <a:prstGeom prst="rect">
            <a:avLst/>
          </a:prstGeom>
        </p:spPr>
        <p:txBody>
          <a:bodyPr wrap="none">
            <a:spAutoFit/>
          </a:bodyPr>
          <a:lstStyle/>
          <a:p>
            <a:r>
              <a:rPr lang="es-UY" dirty="0"/>
              <a:t>7:00</a:t>
            </a:r>
          </a:p>
        </p:txBody>
      </p:sp>
      <p:sp>
        <p:nvSpPr>
          <p:cNvPr id="17" name="Rectángulo 16"/>
          <p:cNvSpPr/>
          <p:nvPr/>
        </p:nvSpPr>
        <p:spPr>
          <a:xfrm>
            <a:off x="6095999" y="4305218"/>
            <a:ext cx="598241" cy="369332"/>
          </a:xfrm>
          <a:prstGeom prst="rect">
            <a:avLst/>
          </a:prstGeom>
        </p:spPr>
        <p:txBody>
          <a:bodyPr wrap="none">
            <a:spAutoFit/>
          </a:bodyPr>
          <a:lstStyle/>
          <a:p>
            <a:r>
              <a:rPr lang="es-UY" dirty="0"/>
              <a:t>7:40</a:t>
            </a:r>
          </a:p>
        </p:txBody>
      </p:sp>
      <p:sp>
        <p:nvSpPr>
          <p:cNvPr id="19" name="Rectángulo 18"/>
          <p:cNvSpPr/>
          <p:nvPr/>
        </p:nvSpPr>
        <p:spPr>
          <a:xfrm>
            <a:off x="7398774" y="3788335"/>
            <a:ext cx="598241" cy="369332"/>
          </a:xfrm>
          <a:prstGeom prst="rect">
            <a:avLst/>
          </a:prstGeom>
        </p:spPr>
        <p:txBody>
          <a:bodyPr wrap="none">
            <a:spAutoFit/>
          </a:bodyPr>
          <a:lstStyle/>
          <a:p>
            <a:r>
              <a:rPr lang="es-UY" dirty="0"/>
              <a:t>7:10</a:t>
            </a:r>
          </a:p>
        </p:txBody>
      </p:sp>
      <p:sp>
        <p:nvSpPr>
          <p:cNvPr id="20" name="Rectángulo 19"/>
          <p:cNvSpPr/>
          <p:nvPr/>
        </p:nvSpPr>
        <p:spPr>
          <a:xfrm>
            <a:off x="8497366" y="3783420"/>
            <a:ext cx="598241" cy="369332"/>
          </a:xfrm>
          <a:prstGeom prst="rect">
            <a:avLst/>
          </a:prstGeom>
        </p:spPr>
        <p:txBody>
          <a:bodyPr wrap="none">
            <a:spAutoFit/>
          </a:bodyPr>
          <a:lstStyle/>
          <a:p>
            <a:r>
              <a:rPr lang="es-UY"/>
              <a:t>7:10</a:t>
            </a:r>
            <a:endParaRPr lang="es-UY" dirty="0"/>
          </a:p>
        </p:txBody>
      </p:sp>
      <p:sp>
        <p:nvSpPr>
          <p:cNvPr id="21" name="Rectángulo 20"/>
          <p:cNvSpPr/>
          <p:nvPr/>
        </p:nvSpPr>
        <p:spPr>
          <a:xfrm>
            <a:off x="9754666" y="3783420"/>
            <a:ext cx="598241" cy="369332"/>
          </a:xfrm>
          <a:prstGeom prst="rect">
            <a:avLst/>
          </a:prstGeom>
        </p:spPr>
        <p:txBody>
          <a:bodyPr wrap="none">
            <a:spAutoFit/>
          </a:bodyPr>
          <a:lstStyle/>
          <a:p>
            <a:r>
              <a:rPr lang="es-UY"/>
              <a:t>7:10</a:t>
            </a:r>
            <a:endParaRPr lang="es-UY" dirty="0"/>
          </a:p>
        </p:txBody>
      </p:sp>
      <p:sp>
        <p:nvSpPr>
          <p:cNvPr id="22" name="Rectángulo 21"/>
          <p:cNvSpPr/>
          <p:nvPr/>
        </p:nvSpPr>
        <p:spPr>
          <a:xfrm>
            <a:off x="7398773" y="4343938"/>
            <a:ext cx="598241" cy="369332"/>
          </a:xfrm>
          <a:prstGeom prst="rect">
            <a:avLst/>
          </a:prstGeom>
        </p:spPr>
        <p:txBody>
          <a:bodyPr wrap="none">
            <a:spAutoFit/>
          </a:bodyPr>
          <a:lstStyle/>
          <a:p>
            <a:r>
              <a:rPr lang="es-UY" dirty="0"/>
              <a:t>7:50</a:t>
            </a:r>
          </a:p>
        </p:txBody>
      </p:sp>
      <p:sp>
        <p:nvSpPr>
          <p:cNvPr id="23" name="Rectángulo 22"/>
          <p:cNvSpPr/>
          <p:nvPr/>
        </p:nvSpPr>
        <p:spPr>
          <a:xfrm>
            <a:off x="8509685" y="4343938"/>
            <a:ext cx="598241" cy="369332"/>
          </a:xfrm>
          <a:prstGeom prst="rect">
            <a:avLst/>
          </a:prstGeom>
        </p:spPr>
        <p:txBody>
          <a:bodyPr wrap="none">
            <a:spAutoFit/>
          </a:bodyPr>
          <a:lstStyle/>
          <a:p>
            <a:r>
              <a:rPr lang="es-UY" dirty="0"/>
              <a:t>7:45</a:t>
            </a:r>
          </a:p>
        </p:txBody>
      </p:sp>
      <p:sp>
        <p:nvSpPr>
          <p:cNvPr id="24" name="Rectángulo 23"/>
          <p:cNvSpPr/>
          <p:nvPr/>
        </p:nvSpPr>
        <p:spPr>
          <a:xfrm>
            <a:off x="9723399" y="4305218"/>
            <a:ext cx="598241" cy="369332"/>
          </a:xfrm>
          <a:prstGeom prst="rect">
            <a:avLst/>
          </a:prstGeom>
        </p:spPr>
        <p:txBody>
          <a:bodyPr wrap="none">
            <a:spAutoFit/>
          </a:bodyPr>
          <a:lstStyle/>
          <a:p>
            <a:r>
              <a:rPr lang="es-UY" dirty="0"/>
              <a:t>7:55</a:t>
            </a:r>
          </a:p>
        </p:txBody>
      </p:sp>
      <p:sp>
        <p:nvSpPr>
          <p:cNvPr id="18" name="CuadroTexto 17"/>
          <p:cNvSpPr txBox="1"/>
          <p:nvPr/>
        </p:nvSpPr>
        <p:spPr>
          <a:xfrm>
            <a:off x="4942063" y="4773954"/>
            <a:ext cx="577402" cy="1107996"/>
          </a:xfrm>
          <a:prstGeom prst="rect">
            <a:avLst/>
          </a:prstGeom>
          <a:noFill/>
        </p:spPr>
        <p:txBody>
          <a:bodyPr wrap="none" rtlCol="0">
            <a:spAutoFit/>
          </a:bodyPr>
          <a:lstStyle/>
          <a:p>
            <a:r>
              <a:rPr lang="es-UY" sz="6600" b="1" dirty="0">
                <a:effectLst>
                  <a:outerShdw blurRad="38100" dist="38100" dir="2700000" algn="tl">
                    <a:srgbClr val="000000">
                      <a:alpha val="43137"/>
                    </a:srgbClr>
                  </a:outerShdw>
                </a:effectLst>
              </a:rPr>
              <a:t>?</a:t>
            </a:r>
          </a:p>
        </p:txBody>
      </p:sp>
      <p:sp>
        <p:nvSpPr>
          <p:cNvPr id="2" name="CuadroTexto 1"/>
          <p:cNvSpPr txBox="1"/>
          <p:nvPr/>
        </p:nvSpPr>
        <p:spPr>
          <a:xfrm rot="20417345">
            <a:off x="8246094" y="935517"/>
            <a:ext cx="3705117" cy="523220"/>
          </a:xfrm>
          <a:prstGeom prst="rect">
            <a:avLst/>
          </a:prstGeom>
          <a:noFill/>
        </p:spPr>
        <p:txBody>
          <a:bodyPr wrap="none" rtlCol="0">
            <a:spAutoFit/>
          </a:bodyPr>
          <a:lstStyle/>
          <a:p>
            <a:r>
              <a:rPr lang="es-UY" sz="2800" b="1" dirty="0"/>
              <a:t>Debe llegar a las 8:00!!!</a:t>
            </a:r>
          </a:p>
        </p:txBody>
      </p:sp>
      <p:sp>
        <p:nvSpPr>
          <p:cNvPr id="3" name="Rectángulo 2"/>
          <p:cNvSpPr/>
          <p:nvPr/>
        </p:nvSpPr>
        <p:spPr>
          <a:xfrm>
            <a:off x="458614" y="326024"/>
            <a:ext cx="3674404" cy="646331"/>
          </a:xfrm>
          <a:prstGeom prst="rect">
            <a:avLst/>
          </a:prstGeom>
        </p:spPr>
        <p:txBody>
          <a:bodyPr wrap="none">
            <a:spAutoFit/>
          </a:bodyPr>
          <a:lstStyle/>
          <a:p>
            <a:r>
              <a:rPr lang="es-UY" sz="3600" b="1" u="sng" dirty="0"/>
              <a:t>Mi primer modelo</a:t>
            </a:r>
          </a:p>
        </p:txBody>
      </p:sp>
    </p:spTree>
    <p:extLst>
      <p:ext uri="{BB962C8B-B14F-4D97-AF65-F5344CB8AC3E}">
        <p14:creationId xmlns:p14="http://schemas.microsoft.com/office/powerpoint/2010/main" val="2079952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45613" y="215437"/>
            <a:ext cx="8803137" cy="769441"/>
          </a:xfrm>
          <a:prstGeom prst="rect">
            <a:avLst/>
          </a:prstGeom>
          <a:noFill/>
        </p:spPr>
        <p:txBody>
          <a:bodyPr wrap="square" rtlCol="0">
            <a:spAutoFit/>
          </a:bodyPr>
          <a:lstStyle/>
          <a:p>
            <a:r>
              <a:rPr lang="es-UY" sz="4400" b="1" dirty="0">
                <a:solidFill>
                  <a:srgbClr val="0070C0"/>
                </a:solidFill>
              </a:rPr>
              <a:t>JUNIO</a:t>
            </a:r>
            <a:r>
              <a:rPr lang="es-UY" sz="4400" b="1" dirty="0"/>
              <a:t>                                        </a:t>
            </a:r>
            <a:r>
              <a:rPr lang="es-UY" sz="4400" b="1" dirty="0">
                <a:solidFill>
                  <a:srgbClr val="FF0000"/>
                </a:solidFill>
              </a:rPr>
              <a:t>2019</a:t>
            </a:r>
          </a:p>
        </p:txBody>
      </p:sp>
      <p:sp>
        <p:nvSpPr>
          <p:cNvPr id="5" name="CuadroTexto 4"/>
          <p:cNvSpPr txBox="1"/>
          <p:nvPr/>
        </p:nvSpPr>
        <p:spPr>
          <a:xfrm>
            <a:off x="245613" y="1373826"/>
            <a:ext cx="8803137" cy="369332"/>
          </a:xfrm>
          <a:prstGeom prst="rect">
            <a:avLst/>
          </a:prstGeom>
          <a:solidFill>
            <a:srgbClr val="FF0000"/>
          </a:solidFill>
        </p:spPr>
        <p:txBody>
          <a:bodyPr wrap="square" rtlCol="0">
            <a:spAutoFit/>
          </a:bodyPr>
          <a:lstStyle/>
          <a:p>
            <a:r>
              <a:rPr lang="es-UY" b="1" dirty="0">
                <a:solidFill>
                  <a:schemeClr val="bg1"/>
                </a:solidFill>
              </a:rPr>
              <a:t>DOMINGO          LUNES          MARTES      MIÉRCOLES        JUEVES         VIERNES         SÁBADO</a:t>
            </a:r>
          </a:p>
        </p:txBody>
      </p:sp>
      <p:sp>
        <p:nvSpPr>
          <p:cNvPr id="6" name="Rectángulo 5"/>
          <p:cNvSpPr/>
          <p:nvPr/>
        </p:nvSpPr>
        <p:spPr>
          <a:xfrm>
            <a:off x="247650" y="1743158"/>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8" name="Rectángulo 7"/>
          <p:cNvSpPr/>
          <p:nvPr/>
        </p:nvSpPr>
        <p:spPr>
          <a:xfrm>
            <a:off x="1504950" y="1743158"/>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9" name="Rectángulo 8"/>
          <p:cNvSpPr/>
          <p:nvPr/>
        </p:nvSpPr>
        <p:spPr>
          <a:xfrm>
            <a:off x="2762250" y="1743158"/>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 name="Rectángulo 9"/>
          <p:cNvSpPr/>
          <p:nvPr/>
        </p:nvSpPr>
        <p:spPr>
          <a:xfrm>
            <a:off x="4019550" y="1743158"/>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 name="Rectángulo 10"/>
          <p:cNvSpPr/>
          <p:nvPr/>
        </p:nvSpPr>
        <p:spPr>
          <a:xfrm>
            <a:off x="5276850" y="1743158"/>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 name="Rectángulo 11"/>
          <p:cNvSpPr/>
          <p:nvPr/>
        </p:nvSpPr>
        <p:spPr>
          <a:xfrm>
            <a:off x="6534150" y="1743158"/>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 name="Rectángulo 12"/>
          <p:cNvSpPr/>
          <p:nvPr/>
        </p:nvSpPr>
        <p:spPr>
          <a:xfrm>
            <a:off x="7791450" y="1743158"/>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5" name="Rectángulo 14"/>
          <p:cNvSpPr/>
          <p:nvPr/>
        </p:nvSpPr>
        <p:spPr>
          <a:xfrm>
            <a:off x="247650" y="2886158"/>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 name="Rectángulo 15"/>
          <p:cNvSpPr/>
          <p:nvPr/>
        </p:nvSpPr>
        <p:spPr>
          <a:xfrm>
            <a:off x="1504950" y="2886158"/>
            <a:ext cx="1257300" cy="114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7" name="Rectángulo 6"/>
          <p:cNvSpPr/>
          <p:nvPr/>
        </p:nvSpPr>
        <p:spPr>
          <a:xfrm>
            <a:off x="2998836" y="1895624"/>
            <a:ext cx="598241" cy="369332"/>
          </a:xfrm>
          <a:prstGeom prst="rect">
            <a:avLst/>
          </a:prstGeom>
        </p:spPr>
        <p:txBody>
          <a:bodyPr wrap="none">
            <a:spAutoFit/>
          </a:bodyPr>
          <a:lstStyle/>
          <a:p>
            <a:r>
              <a:rPr lang="es-UY" dirty="0"/>
              <a:t>7:00</a:t>
            </a:r>
          </a:p>
        </p:txBody>
      </p:sp>
      <p:sp>
        <p:nvSpPr>
          <p:cNvPr id="17" name="Rectángulo 16"/>
          <p:cNvSpPr/>
          <p:nvPr/>
        </p:nvSpPr>
        <p:spPr>
          <a:xfrm>
            <a:off x="2998835" y="2417422"/>
            <a:ext cx="598241" cy="369332"/>
          </a:xfrm>
          <a:prstGeom prst="rect">
            <a:avLst/>
          </a:prstGeom>
        </p:spPr>
        <p:txBody>
          <a:bodyPr wrap="none">
            <a:spAutoFit/>
          </a:bodyPr>
          <a:lstStyle/>
          <a:p>
            <a:r>
              <a:rPr lang="es-UY" dirty="0"/>
              <a:t>7:40</a:t>
            </a:r>
          </a:p>
        </p:txBody>
      </p:sp>
      <p:sp>
        <p:nvSpPr>
          <p:cNvPr id="19" name="Rectángulo 18"/>
          <p:cNvSpPr/>
          <p:nvPr/>
        </p:nvSpPr>
        <p:spPr>
          <a:xfrm>
            <a:off x="4301610" y="1900539"/>
            <a:ext cx="598241" cy="369332"/>
          </a:xfrm>
          <a:prstGeom prst="rect">
            <a:avLst/>
          </a:prstGeom>
        </p:spPr>
        <p:txBody>
          <a:bodyPr wrap="none">
            <a:spAutoFit/>
          </a:bodyPr>
          <a:lstStyle/>
          <a:p>
            <a:r>
              <a:rPr lang="es-UY" dirty="0"/>
              <a:t>7:10</a:t>
            </a:r>
          </a:p>
        </p:txBody>
      </p:sp>
      <p:sp>
        <p:nvSpPr>
          <p:cNvPr id="20" name="Rectángulo 19"/>
          <p:cNvSpPr/>
          <p:nvPr/>
        </p:nvSpPr>
        <p:spPr>
          <a:xfrm>
            <a:off x="5400202" y="1895624"/>
            <a:ext cx="598241" cy="369332"/>
          </a:xfrm>
          <a:prstGeom prst="rect">
            <a:avLst/>
          </a:prstGeom>
        </p:spPr>
        <p:txBody>
          <a:bodyPr wrap="none">
            <a:spAutoFit/>
          </a:bodyPr>
          <a:lstStyle/>
          <a:p>
            <a:r>
              <a:rPr lang="es-UY"/>
              <a:t>7:10</a:t>
            </a:r>
            <a:endParaRPr lang="es-UY" dirty="0"/>
          </a:p>
        </p:txBody>
      </p:sp>
      <p:sp>
        <p:nvSpPr>
          <p:cNvPr id="21" name="Rectángulo 20"/>
          <p:cNvSpPr/>
          <p:nvPr/>
        </p:nvSpPr>
        <p:spPr>
          <a:xfrm>
            <a:off x="6657502" y="1895624"/>
            <a:ext cx="598241" cy="369332"/>
          </a:xfrm>
          <a:prstGeom prst="rect">
            <a:avLst/>
          </a:prstGeom>
        </p:spPr>
        <p:txBody>
          <a:bodyPr wrap="none">
            <a:spAutoFit/>
          </a:bodyPr>
          <a:lstStyle/>
          <a:p>
            <a:r>
              <a:rPr lang="es-UY" dirty="0"/>
              <a:t>7:10</a:t>
            </a:r>
          </a:p>
        </p:txBody>
      </p:sp>
      <p:sp>
        <p:nvSpPr>
          <p:cNvPr id="22" name="Rectángulo 21"/>
          <p:cNvSpPr/>
          <p:nvPr/>
        </p:nvSpPr>
        <p:spPr>
          <a:xfrm>
            <a:off x="4301609" y="2456142"/>
            <a:ext cx="598241" cy="369332"/>
          </a:xfrm>
          <a:prstGeom prst="rect">
            <a:avLst/>
          </a:prstGeom>
        </p:spPr>
        <p:txBody>
          <a:bodyPr wrap="none">
            <a:spAutoFit/>
          </a:bodyPr>
          <a:lstStyle/>
          <a:p>
            <a:r>
              <a:rPr lang="es-UY" dirty="0"/>
              <a:t>7:50</a:t>
            </a:r>
          </a:p>
        </p:txBody>
      </p:sp>
      <p:sp>
        <p:nvSpPr>
          <p:cNvPr id="23" name="Rectángulo 22"/>
          <p:cNvSpPr/>
          <p:nvPr/>
        </p:nvSpPr>
        <p:spPr>
          <a:xfrm>
            <a:off x="5412521" y="2456142"/>
            <a:ext cx="598241" cy="369332"/>
          </a:xfrm>
          <a:prstGeom prst="rect">
            <a:avLst/>
          </a:prstGeom>
        </p:spPr>
        <p:txBody>
          <a:bodyPr wrap="none">
            <a:spAutoFit/>
          </a:bodyPr>
          <a:lstStyle/>
          <a:p>
            <a:r>
              <a:rPr lang="es-UY" dirty="0"/>
              <a:t>7:45</a:t>
            </a:r>
          </a:p>
        </p:txBody>
      </p:sp>
      <p:sp>
        <p:nvSpPr>
          <p:cNvPr id="24" name="Rectángulo 23"/>
          <p:cNvSpPr/>
          <p:nvPr/>
        </p:nvSpPr>
        <p:spPr>
          <a:xfrm>
            <a:off x="6626235" y="2417422"/>
            <a:ext cx="598241" cy="369332"/>
          </a:xfrm>
          <a:prstGeom prst="rect">
            <a:avLst/>
          </a:prstGeom>
        </p:spPr>
        <p:txBody>
          <a:bodyPr wrap="none">
            <a:spAutoFit/>
          </a:bodyPr>
          <a:lstStyle/>
          <a:p>
            <a:r>
              <a:rPr lang="es-UY" dirty="0"/>
              <a:t>7:55</a:t>
            </a:r>
          </a:p>
        </p:txBody>
      </p:sp>
      <p:sp>
        <p:nvSpPr>
          <p:cNvPr id="26" name="Rectángulo 25"/>
          <p:cNvSpPr/>
          <p:nvPr/>
        </p:nvSpPr>
        <p:spPr>
          <a:xfrm>
            <a:off x="1818846" y="3012093"/>
            <a:ext cx="598241" cy="369332"/>
          </a:xfrm>
          <a:prstGeom prst="rect">
            <a:avLst/>
          </a:prstGeom>
        </p:spPr>
        <p:txBody>
          <a:bodyPr wrap="none">
            <a:spAutoFit/>
          </a:bodyPr>
          <a:lstStyle/>
          <a:p>
            <a:r>
              <a:rPr lang="es-UY" dirty="0"/>
              <a:t>7:10</a:t>
            </a:r>
          </a:p>
        </p:txBody>
      </p:sp>
      <p:sp>
        <p:nvSpPr>
          <p:cNvPr id="27" name="Rectángulo 26"/>
          <p:cNvSpPr/>
          <p:nvPr/>
        </p:nvSpPr>
        <p:spPr>
          <a:xfrm>
            <a:off x="1673279" y="3495791"/>
            <a:ext cx="923651" cy="584775"/>
          </a:xfrm>
          <a:prstGeom prst="rect">
            <a:avLst/>
          </a:prstGeom>
        </p:spPr>
        <p:txBody>
          <a:bodyPr wrap="none">
            <a:spAutoFit/>
          </a:bodyPr>
          <a:lstStyle/>
          <a:p>
            <a:r>
              <a:rPr lang="es-UY" sz="3200" b="1" u="sng" dirty="0">
                <a:solidFill>
                  <a:srgbClr val="FF0000"/>
                </a:solidFill>
                <a:effectLst>
                  <a:outerShdw blurRad="38100" dist="38100" dir="2700000" algn="tl">
                    <a:srgbClr val="000000">
                      <a:alpha val="43137"/>
                    </a:srgbClr>
                  </a:outerShdw>
                </a:effectLst>
              </a:rPr>
              <a:t>8:30</a:t>
            </a:r>
          </a:p>
        </p:txBody>
      </p:sp>
      <p:pic>
        <p:nvPicPr>
          <p:cNvPr id="1028" name="Picture 4" descr="Resultado de imagen para distribucion normal estand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476" y="3681475"/>
            <a:ext cx="4872726" cy="317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30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nuevo trabaj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19400" cy="15829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traf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74" y="2535826"/>
            <a:ext cx="3659834" cy="17863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acciden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8260" y="2535826"/>
            <a:ext cx="2917947" cy="18701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obra cal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8659" y="2535826"/>
            <a:ext cx="3215147" cy="18085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Climatologí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974" y="4405932"/>
            <a:ext cx="2944675" cy="20833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para vuelta vacacione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1844"/>
          <a:stretch/>
        </p:blipFill>
        <p:spPr bwMode="auto">
          <a:xfrm>
            <a:off x="4338260" y="4426370"/>
            <a:ext cx="2340077" cy="2062920"/>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p:cNvPicPr>
            <a:picLocks noChangeAspect="1"/>
          </p:cNvPicPr>
          <p:nvPr/>
        </p:nvPicPr>
        <p:blipFill>
          <a:blip r:embed="rId9"/>
          <a:stretch>
            <a:fillRect/>
          </a:stretch>
        </p:blipFill>
        <p:spPr>
          <a:xfrm>
            <a:off x="7138221" y="4344346"/>
            <a:ext cx="3802688" cy="2144944"/>
          </a:xfrm>
          <a:prstGeom prst="rect">
            <a:avLst/>
          </a:prstGeom>
        </p:spPr>
      </p:pic>
      <p:pic>
        <p:nvPicPr>
          <p:cNvPr id="3" name="Imagen 2">
            <a:extLst>
              <a:ext uri="{FF2B5EF4-FFF2-40B4-BE49-F238E27FC236}">
                <a16:creationId xmlns:a16="http://schemas.microsoft.com/office/drawing/2014/main" xmlns="" id="{247C8B71-0E86-463A-A719-B38373EDE502}"/>
              </a:ext>
            </a:extLst>
          </p:cNvPr>
          <p:cNvPicPr>
            <a:picLocks noChangeAspect="1"/>
          </p:cNvPicPr>
          <p:nvPr/>
        </p:nvPicPr>
        <p:blipFill rotWithShape="1">
          <a:blip r:embed="rId10"/>
          <a:srcRect t="5377" r="25206" b="40091"/>
          <a:stretch/>
        </p:blipFill>
        <p:spPr>
          <a:xfrm>
            <a:off x="7256206" y="1"/>
            <a:ext cx="4935793" cy="2024248"/>
          </a:xfrm>
          <a:prstGeom prst="rect">
            <a:avLst/>
          </a:prstGeom>
        </p:spPr>
      </p:pic>
    </p:spTree>
    <p:extLst>
      <p:ext uri="{BB962C8B-B14F-4D97-AF65-F5344CB8AC3E}">
        <p14:creationId xmlns:p14="http://schemas.microsoft.com/office/powerpoint/2010/main" val="3802051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data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2508" t="2381"/>
          <a:stretch/>
        </p:blipFill>
        <p:spPr bwMode="auto">
          <a:xfrm>
            <a:off x="3333749" y="800100"/>
            <a:ext cx="5553075" cy="527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631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6C0607D6-7DA9-4C8A-AE56-CFF6B6DFF9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Predicciones</a:t>
            </a:r>
          </a:p>
        </p:txBody>
      </p:sp>
      <p:cxnSp>
        <p:nvCxnSpPr>
          <p:cNvPr id="73" name="Straight Connector 72">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para predictions">
            <a:extLst>
              <a:ext uri="{FF2B5EF4-FFF2-40B4-BE49-F238E27FC236}">
                <a16:creationId xmlns:a16="http://schemas.microsoft.com/office/drawing/2014/main" xmlns="" id="{43445926-1988-4C27-8D44-BE7C6F5809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604724"/>
            <a:ext cx="5455917" cy="364182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xmlns="" id="{4C265C54-B89A-4D89-8A69-273B7DAE5F4E}"/>
              </a:ext>
            </a:extLst>
          </p:cNvPr>
          <p:cNvPicPr>
            <a:picLocks noChangeAspect="1"/>
          </p:cNvPicPr>
          <p:nvPr/>
        </p:nvPicPr>
        <p:blipFill>
          <a:blip r:embed="rId3"/>
          <a:stretch>
            <a:fillRect/>
          </a:stretch>
        </p:blipFill>
        <p:spPr>
          <a:xfrm>
            <a:off x="6445073" y="3429932"/>
            <a:ext cx="5455917" cy="1991409"/>
          </a:xfrm>
          <a:prstGeom prst="rect">
            <a:avLst/>
          </a:prstGeom>
        </p:spPr>
      </p:pic>
    </p:spTree>
    <p:extLst>
      <p:ext uri="{BB962C8B-B14F-4D97-AF65-F5344CB8AC3E}">
        <p14:creationId xmlns:p14="http://schemas.microsoft.com/office/powerpoint/2010/main" val="555158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6C0607D6-7DA9-4C8A-AE56-CFF6B6DFF9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Predicciones</a:t>
            </a:r>
          </a:p>
        </p:txBody>
      </p:sp>
      <p:cxnSp>
        <p:nvCxnSpPr>
          <p:cNvPr id="73" name="Straight Connector 72">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para predictions">
            <a:extLst>
              <a:ext uri="{FF2B5EF4-FFF2-40B4-BE49-F238E27FC236}">
                <a16:creationId xmlns:a16="http://schemas.microsoft.com/office/drawing/2014/main" xmlns="" id="{43445926-1988-4C27-8D44-BE7C6F5809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604724"/>
            <a:ext cx="5455917" cy="364182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xmlns="" id="{5506A213-E859-44BB-AF3E-0D35C95710E8}"/>
              </a:ext>
            </a:extLst>
          </p:cNvPr>
          <p:cNvPicPr>
            <a:picLocks noChangeAspect="1"/>
          </p:cNvPicPr>
          <p:nvPr/>
        </p:nvPicPr>
        <p:blipFill>
          <a:blip r:embed="rId3"/>
          <a:stretch>
            <a:fillRect/>
          </a:stretch>
        </p:blipFill>
        <p:spPr>
          <a:xfrm>
            <a:off x="6347631" y="3273840"/>
            <a:ext cx="5713526" cy="2061868"/>
          </a:xfrm>
          <a:prstGeom prst="rect">
            <a:avLst/>
          </a:prstGeom>
        </p:spPr>
      </p:pic>
    </p:spTree>
    <p:extLst>
      <p:ext uri="{BB962C8B-B14F-4D97-AF65-F5344CB8AC3E}">
        <p14:creationId xmlns:p14="http://schemas.microsoft.com/office/powerpoint/2010/main" val="2479157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xmlns="" id="{6C0607D6-7DA9-4C8A-AE56-CFF6B6DFF9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Predicciones</a:t>
            </a:r>
          </a:p>
        </p:txBody>
      </p:sp>
      <p:cxnSp>
        <p:nvCxnSpPr>
          <p:cNvPr id="73" name="Straight Connector 72">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Resultado de imagen para predictions">
            <a:extLst>
              <a:ext uri="{FF2B5EF4-FFF2-40B4-BE49-F238E27FC236}">
                <a16:creationId xmlns:a16="http://schemas.microsoft.com/office/drawing/2014/main" xmlns="" id="{43445926-1988-4C27-8D44-BE7C6F5809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604724"/>
            <a:ext cx="5455917" cy="364182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xmlns="" id="{46DDF425-A555-4032-BFA4-CA02DBDB195E}"/>
              </a:ext>
            </a:extLst>
          </p:cNvPr>
          <p:cNvPicPr>
            <a:picLocks noChangeAspect="1"/>
          </p:cNvPicPr>
          <p:nvPr/>
        </p:nvPicPr>
        <p:blipFill>
          <a:blip r:embed="rId3"/>
          <a:stretch>
            <a:fillRect/>
          </a:stretch>
        </p:blipFill>
        <p:spPr>
          <a:xfrm>
            <a:off x="6344892" y="3429000"/>
            <a:ext cx="5604940" cy="1743486"/>
          </a:xfrm>
          <a:prstGeom prst="rect">
            <a:avLst/>
          </a:prstGeom>
        </p:spPr>
      </p:pic>
    </p:spTree>
    <p:extLst>
      <p:ext uri="{BB962C8B-B14F-4D97-AF65-F5344CB8AC3E}">
        <p14:creationId xmlns:p14="http://schemas.microsoft.com/office/powerpoint/2010/main" val="565329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Falacia del Jugador VS. Regresión a la Media</a:t>
            </a:r>
          </a:p>
        </p:txBody>
      </p:sp>
      <p:pic>
        <p:nvPicPr>
          <p:cNvPr id="2050" name="Picture 2" descr="Resultado de imagen para Gambler's falla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05375" cy="45129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Regression toward the m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738" y="2390400"/>
            <a:ext cx="5363062" cy="301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96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Diferencia de confianza</a:t>
            </a:r>
          </a:p>
        </p:txBody>
      </p:sp>
      <p:sp>
        <p:nvSpPr>
          <p:cNvPr id="3" name="Marcador de contenido 2"/>
          <p:cNvSpPr>
            <a:spLocks noGrp="1"/>
          </p:cNvSpPr>
          <p:nvPr>
            <p:ph idx="1"/>
          </p:nvPr>
        </p:nvSpPr>
        <p:spPr/>
        <p:txBody>
          <a:bodyPr/>
          <a:lstStyle/>
          <a:p>
            <a:r>
              <a:rPr lang="es-UY" dirty="0"/>
              <a:t>A medida que la varianza crece, necesitamos más </a:t>
            </a:r>
            <a:r>
              <a:rPr lang="es-UY" dirty="0" err="1"/>
              <a:t>samples</a:t>
            </a:r>
            <a:r>
              <a:rPr lang="es-UY" dirty="0"/>
              <a:t> para llegar a un mismo nivel de confianza</a:t>
            </a:r>
          </a:p>
        </p:txBody>
      </p:sp>
      <p:pic>
        <p:nvPicPr>
          <p:cNvPr id="1026" name="Picture 2" descr="Jakob Bernoull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43" y="3074439"/>
            <a:ext cx="2095500" cy="234315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581243" y="5767756"/>
            <a:ext cx="3095719" cy="369332"/>
          </a:xfrm>
          <a:prstGeom prst="rect">
            <a:avLst/>
          </a:prstGeom>
        </p:spPr>
        <p:txBody>
          <a:bodyPr wrap="none">
            <a:spAutoFit/>
          </a:bodyPr>
          <a:lstStyle/>
          <a:p>
            <a:r>
              <a:rPr lang="es-ES" b="0" i="0" dirty="0">
                <a:solidFill>
                  <a:srgbClr val="000000"/>
                </a:solidFill>
                <a:effectLst/>
                <a:latin typeface="Linux Libertine"/>
              </a:rPr>
              <a:t>Ley de los grandes números</a:t>
            </a:r>
          </a:p>
        </p:txBody>
      </p:sp>
    </p:spTree>
    <p:extLst>
      <p:ext uri="{BB962C8B-B14F-4D97-AF65-F5344CB8AC3E}">
        <p14:creationId xmlns:p14="http://schemas.microsoft.com/office/powerpoint/2010/main" val="2942879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¿Cuál es el tamaño de la muestra para asegurarnos de tener una buena precisión?</a:t>
            </a:r>
          </a:p>
        </p:txBody>
      </p:sp>
      <p:sp>
        <p:nvSpPr>
          <p:cNvPr id="3" name="Marcador de contenido 2"/>
          <p:cNvSpPr>
            <a:spLocks noGrp="1"/>
          </p:cNvSpPr>
          <p:nvPr>
            <p:ph idx="1"/>
          </p:nvPr>
        </p:nvSpPr>
        <p:spPr/>
        <p:txBody>
          <a:bodyPr/>
          <a:lstStyle/>
          <a:p>
            <a:r>
              <a:rPr lang="es-UY" dirty="0"/>
              <a:t>Tener una confianza razonable</a:t>
            </a:r>
          </a:p>
          <a:p>
            <a:r>
              <a:rPr lang="es-UY" dirty="0"/>
              <a:t>Depende de la variabilidad de las posibles respuestas</a:t>
            </a:r>
          </a:p>
          <a:p>
            <a:r>
              <a:rPr lang="es-UY" dirty="0"/>
              <a:t>Tener en cuenta la varianza de las variables</a:t>
            </a:r>
          </a:p>
          <a:p>
            <a:r>
              <a:rPr lang="es-UY" dirty="0"/>
              <a:t>Computamos la media </a:t>
            </a:r>
          </a:p>
          <a:p>
            <a:r>
              <a:rPr lang="es-UY" dirty="0"/>
              <a:t>Desviación estándar es la raíz de la varianza, está bueno porque no importa si la diferencia es positiva o negativa, pero eso lo podríamos solucionar con hacer el valor absoluto, el chiste es que ayuda a reducir el impacto de </a:t>
            </a:r>
            <a:r>
              <a:rPr lang="es-UY" dirty="0" err="1"/>
              <a:t>outliers</a:t>
            </a:r>
            <a:endParaRPr lang="es-UY" dirty="0"/>
          </a:p>
        </p:txBody>
      </p:sp>
    </p:spTree>
    <p:extLst>
      <p:ext uri="{BB962C8B-B14F-4D97-AF65-F5344CB8AC3E}">
        <p14:creationId xmlns:p14="http://schemas.microsoft.com/office/powerpoint/2010/main" val="269960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Intervalo de confianza</a:t>
            </a:r>
          </a:p>
        </p:txBody>
      </p:sp>
      <p:pic>
        <p:nvPicPr>
          <p:cNvPr id="3074" name="Picture 2" descr="Resultado de imagen para Intervalo de confianza s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405062"/>
            <a:ext cx="5095875" cy="32766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joke ch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075" y="1690688"/>
            <a:ext cx="6096000" cy="470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040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 </a:t>
            </a:r>
            <a:r>
              <a:rPr lang="es-UY" dirty="0" err="1"/>
              <a:t>Sampling</a:t>
            </a:r>
            <a:r>
              <a:rPr lang="es-UY" dirty="0"/>
              <a:t> and Standard Error</a:t>
            </a:r>
          </a:p>
        </p:txBody>
      </p:sp>
      <p:pic>
        <p:nvPicPr>
          <p:cNvPr id="7170" name="Picture 2" descr="Resultado de imagen para Samp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37" y="1690688"/>
            <a:ext cx="8010525" cy="479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2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Simple </a:t>
            </a:r>
            <a:r>
              <a:rPr lang="es-UY" dirty="0" err="1"/>
              <a:t>Random</a:t>
            </a:r>
            <a:r>
              <a:rPr lang="es-UY" dirty="0"/>
              <a:t> </a:t>
            </a:r>
            <a:r>
              <a:rPr lang="es-UY" dirty="0" err="1"/>
              <a:t>Sampling</a:t>
            </a:r>
            <a:endParaRPr lang="es-UY" dirty="0"/>
          </a:p>
        </p:txBody>
      </p:sp>
      <p:pic>
        <p:nvPicPr>
          <p:cNvPr id="8194" name="Picture 2" descr="Resultado de imagen para Simple Random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70276"/>
            <a:ext cx="9029700" cy="53877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8115300" y="1470276"/>
            <a:ext cx="4011739" cy="923330"/>
          </a:xfrm>
          <a:prstGeom prst="rect">
            <a:avLst/>
          </a:prstGeom>
          <a:noFill/>
        </p:spPr>
        <p:txBody>
          <a:bodyPr wrap="none" rtlCol="0">
            <a:spAutoFit/>
          </a:bodyPr>
          <a:lstStyle/>
          <a:p>
            <a:r>
              <a:rPr lang="es-UY" dirty="0" err="1"/>
              <a:t>Random.sample</a:t>
            </a:r>
            <a:r>
              <a:rPr lang="es-UY" dirty="0"/>
              <a:t>(</a:t>
            </a:r>
            <a:r>
              <a:rPr lang="es-UY" dirty="0" err="1"/>
              <a:t>population</a:t>
            </a:r>
            <a:r>
              <a:rPr lang="es-UY" dirty="0"/>
              <a:t>, </a:t>
            </a:r>
            <a:r>
              <a:rPr lang="es-UY" dirty="0" err="1"/>
              <a:t>sampleSize</a:t>
            </a:r>
            <a:r>
              <a:rPr lang="es-UY" dirty="0"/>
              <a:t>)</a:t>
            </a:r>
          </a:p>
          <a:p>
            <a:endParaRPr lang="es-UY" dirty="0"/>
          </a:p>
          <a:p>
            <a:r>
              <a:rPr lang="es-UY" dirty="0"/>
              <a:t>--es sin reemplazo!</a:t>
            </a:r>
          </a:p>
        </p:txBody>
      </p:sp>
    </p:spTree>
    <p:extLst>
      <p:ext uri="{BB962C8B-B14F-4D97-AF65-F5344CB8AC3E}">
        <p14:creationId xmlns:p14="http://schemas.microsoft.com/office/powerpoint/2010/main" val="3440270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err="1"/>
              <a:t>Stratified</a:t>
            </a:r>
            <a:r>
              <a:rPr lang="es-UY" dirty="0"/>
              <a:t> </a:t>
            </a:r>
            <a:r>
              <a:rPr lang="es-UY" dirty="0" err="1"/>
              <a:t>Sampling</a:t>
            </a:r>
            <a:endParaRPr lang="es-UY" dirty="0"/>
          </a:p>
        </p:txBody>
      </p:sp>
      <p:pic>
        <p:nvPicPr>
          <p:cNvPr id="9218" name="Picture 2" descr="Stratified random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90688"/>
            <a:ext cx="7620000" cy="455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410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E682D5E-0A70-45BF-B694-B73F8AA6C15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3C6C3A5D-D540-4D5A-A0E2-747A2AE06FF3}"/>
              </a:ext>
            </a:extLst>
          </p:cNvPr>
          <p:cNvSpPr>
            <a:spLocks noGrp="1"/>
          </p:cNvSpPr>
          <p:nvPr>
            <p:ph idx="1"/>
          </p:nvPr>
        </p:nvSpPr>
        <p:spPr/>
        <p:txBody>
          <a:bodyPr/>
          <a:lstStyle/>
          <a:p>
            <a:endParaRPr lang="es-MX"/>
          </a:p>
        </p:txBody>
      </p:sp>
      <p:pic>
        <p:nvPicPr>
          <p:cNvPr id="2050" name="Picture 2" descr="Resultado de imagen para citizen data scientist">
            <a:extLst>
              <a:ext uri="{FF2B5EF4-FFF2-40B4-BE49-F238E27FC236}">
                <a16:creationId xmlns:a16="http://schemas.microsoft.com/office/drawing/2014/main" xmlns="" id="{37C958C1-6FD1-4D99-B931-46E22E69E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62515"/>
            <a:ext cx="10295467" cy="575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854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All models are wrong, but some are useful. - George E. P. Box">
            <a:extLst>
              <a:ext uri="{FF2B5EF4-FFF2-40B4-BE49-F238E27FC236}">
                <a16:creationId xmlns:a16="http://schemas.microsoft.com/office/drawing/2014/main" xmlns="" id="{42FCA40F-3429-49B6-90F8-B708C4E0B7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866309"/>
            <a:ext cx="10905066" cy="5125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779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Modelo de Optimización</a:t>
            </a:r>
          </a:p>
        </p:txBody>
      </p:sp>
      <p:sp>
        <p:nvSpPr>
          <p:cNvPr id="4" name="Marcador de contenido 3"/>
          <p:cNvSpPr>
            <a:spLocks noGrp="1"/>
          </p:cNvSpPr>
          <p:nvPr>
            <p:ph idx="1"/>
          </p:nvPr>
        </p:nvSpPr>
        <p:spPr/>
        <p:txBody>
          <a:bodyPr/>
          <a:lstStyle/>
          <a:p>
            <a:r>
              <a:rPr lang="es-UY" dirty="0"/>
              <a:t>Función objetivo!!!!</a:t>
            </a:r>
          </a:p>
          <a:p>
            <a:r>
              <a:rPr lang="es-UY" dirty="0"/>
              <a:t>Restricciones</a:t>
            </a:r>
          </a:p>
        </p:txBody>
      </p:sp>
      <p:pic>
        <p:nvPicPr>
          <p:cNvPr id="9218" name="Picture 2" descr="Resultado de imagen para waz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8895" y="2641600"/>
            <a:ext cx="7193106"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315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5646589" y="2666773"/>
            <a:ext cx="2412398" cy="1101725"/>
          </a:xfrm>
          <a:prstGeom prst="rect">
            <a:avLst/>
          </a:prstGeom>
        </p:spPr>
      </p:pic>
      <p:sp>
        <p:nvSpPr>
          <p:cNvPr id="2" name="Título 1"/>
          <p:cNvSpPr>
            <a:spLocks noGrp="1"/>
          </p:cNvSpPr>
          <p:nvPr>
            <p:ph type="title"/>
          </p:nvPr>
        </p:nvSpPr>
        <p:spPr/>
        <p:txBody>
          <a:bodyPr/>
          <a:lstStyle/>
          <a:p>
            <a:r>
              <a:rPr lang="es-UY" b="1" dirty="0"/>
              <a:t>investigación operativa/teoría de la toma de decisiones/programación matemática</a:t>
            </a:r>
            <a:endParaRPr lang="es-UY" dirty="0"/>
          </a:p>
        </p:txBody>
      </p:sp>
      <p:pic>
        <p:nvPicPr>
          <p:cNvPr id="1026" name="Picture 2" descr="Resultado de imagen para probabilidad y estadística matemát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2001837"/>
            <a:ext cx="3048000" cy="205740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5"/>
          <a:stretch>
            <a:fillRect/>
          </a:stretch>
        </p:blipFill>
        <p:spPr>
          <a:xfrm rot="20104875">
            <a:off x="4214811" y="2281011"/>
            <a:ext cx="2972640" cy="771525"/>
          </a:xfrm>
          <a:prstGeom prst="rect">
            <a:avLst/>
          </a:prstGeom>
        </p:spPr>
      </p:pic>
      <p:pic>
        <p:nvPicPr>
          <p:cNvPr id="6" name="Imagen 5"/>
          <p:cNvPicPr>
            <a:picLocks noChangeAspect="1"/>
          </p:cNvPicPr>
          <p:nvPr/>
        </p:nvPicPr>
        <p:blipFill>
          <a:blip r:embed="rId6"/>
          <a:stretch>
            <a:fillRect/>
          </a:stretch>
        </p:blipFill>
        <p:spPr>
          <a:xfrm>
            <a:off x="3756732" y="3470048"/>
            <a:ext cx="2339268" cy="962252"/>
          </a:xfrm>
          <a:prstGeom prst="rect">
            <a:avLst/>
          </a:prstGeom>
        </p:spPr>
      </p:pic>
      <p:pic>
        <p:nvPicPr>
          <p:cNvPr id="1028" name="Picture 4" descr="Resultado de imagen para teoría de juego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8637" y="2271712"/>
            <a:ext cx="299085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eoría de colas de esper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9" y="4781229"/>
            <a:ext cx="6101799" cy="20767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investigacion de operacion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987" y="4581525"/>
            <a:ext cx="320992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66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n para knapsack probl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67" y="2374490"/>
            <a:ext cx="6324107" cy="448351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0" y="365125"/>
            <a:ext cx="12192000" cy="1325563"/>
          </a:xfrm>
        </p:spPr>
        <p:txBody>
          <a:bodyPr/>
          <a:lstStyle/>
          <a:p>
            <a:r>
              <a:rPr lang="es-UY" dirty="0"/>
              <a:t>Modelo de Optimización: Problema de la Mochila</a:t>
            </a:r>
          </a:p>
        </p:txBody>
      </p:sp>
      <p:sp>
        <p:nvSpPr>
          <p:cNvPr id="3" name="CuadroTexto 2"/>
          <p:cNvSpPr txBox="1"/>
          <p:nvPr/>
        </p:nvSpPr>
        <p:spPr>
          <a:xfrm>
            <a:off x="838200" y="2374490"/>
            <a:ext cx="1413657" cy="646331"/>
          </a:xfrm>
          <a:prstGeom prst="rect">
            <a:avLst/>
          </a:prstGeom>
          <a:noFill/>
        </p:spPr>
        <p:txBody>
          <a:bodyPr wrap="none" rtlCol="0">
            <a:spAutoFit/>
          </a:bodyPr>
          <a:lstStyle/>
          <a:p>
            <a:r>
              <a:rPr lang="es-UY" dirty="0"/>
              <a:t>0/1</a:t>
            </a:r>
          </a:p>
          <a:p>
            <a:r>
              <a:rPr lang="es-UY" dirty="0" err="1"/>
              <a:t>Contunuo</a:t>
            </a:r>
            <a:r>
              <a:rPr lang="es-UY" dirty="0"/>
              <a:t>  </a:t>
            </a:r>
            <a:r>
              <a:rPr lang="es-UY" dirty="0">
                <a:sym typeface="Wingdings" panose="05000000000000000000" pitchFamily="2" charset="2"/>
              </a:rPr>
              <a:t></a:t>
            </a:r>
            <a:endParaRPr lang="es-UY" dirty="0"/>
          </a:p>
        </p:txBody>
      </p:sp>
    </p:spTree>
    <p:extLst>
      <p:ext uri="{BB962C8B-B14F-4D97-AF65-F5344CB8AC3E}">
        <p14:creationId xmlns:p14="http://schemas.microsoft.com/office/powerpoint/2010/main" val="1660198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n para knapsack probl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701" y="4293721"/>
            <a:ext cx="3579574" cy="253775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UY" dirty="0"/>
              <a:t>Problema de la Mochila - Formalizado</a:t>
            </a:r>
          </a:p>
        </p:txBody>
      </p:sp>
      <p:pic>
        <p:nvPicPr>
          <p:cNvPr id="4" name="Imagen 3">
            <a:extLst>
              <a:ext uri="{FF2B5EF4-FFF2-40B4-BE49-F238E27FC236}">
                <a16:creationId xmlns:a16="http://schemas.microsoft.com/office/drawing/2014/main" xmlns="" id="{35327501-62B5-478A-9322-DE935224722B}"/>
              </a:ext>
            </a:extLst>
          </p:cNvPr>
          <p:cNvPicPr>
            <a:picLocks noChangeAspect="1"/>
          </p:cNvPicPr>
          <p:nvPr/>
        </p:nvPicPr>
        <p:blipFill>
          <a:blip r:embed="rId4"/>
          <a:stretch>
            <a:fillRect/>
          </a:stretch>
        </p:blipFill>
        <p:spPr>
          <a:xfrm>
            <a:off x="1495425" y="2660445"/>
            <a:ext cx="3409950" cy="1295400"/>
          </a:xfrm>
          <a:prstGeom prst="rect">
            <a:avLst/>
          </a:prstGeom>
        </p:spPr>
      </p:pic>
      <p:sp>
        <p:nvSpPr>
          <p:cNvPr id="5" name="CuadroTexto 4">
            <a:extLst>
              <a:ext uri="{FF2B5EF4-FFF2-40B4-BE49-F238E27FC236}">
                <a16:creationId xmlns:a16="http://schemas.microsoft.com/office/drawing/2014/main" xmlns="" id="{9E98E202-6FDD-4B4F-ADD0-ECA2487873DA}"/>
              </a:ext>
            </a:extLst>
          </p:cNvPr>
          <p:cNvSpPr txBox="1"/>
          <p:nvPr/>
        </p:nvSpPr>
        <p:spPr>
          <a:xfrm>
            <a:off x="482600" y="2133600"/>
            <a:ext cx="3875805" cy="2585323"/>
          </a:xfrm>
          <a:prstGeom prst="rect">
            <a:avLst/>
          </a:prstGeom>
          <a:noFill/>
        </p:spPr>
        <p:txBody>
          <a:bodyPr wrap="none" rtlCol="0">
            <a:spAutoFit/>
          </a:bodyPr>
          <a:lstStyle/>
          <a:p>
            <a:r>
              <a:rPr lang="es-MX" dirty="0"/>
              <a:t>Encontrar un vector V tal que maximice</a:t>
            </a:r>
          </a:p>
          <a:p>
            <a:endParaRPr lang="es-MX" dirty="0"/>
          </a:p>
          <a:p>
            <a:endParaRPr lang="es-MX" dirty="0"/>
          </a:p>
          <a:p>
            <a:endParaRPr lang="es-MX" dirty="0"/>
          </a:p>
          <a:p>
            <a:endParaRPr lang="es-MX" dirty="0"/>
          </a:p>
          <a:p>
            <a:endParaRPr lang="es-MX" dirty="0"/>
          </a:p>
          <a:p>
            <a:endParaRPr lang="es-MX" dirty="0"/>
          </a:p>
          <a:p>
            <a:endParaRPr lang="es-MX" dirty="0"/>
          </a:p>
          <a:p>
            <a:r>
              <a:rPr lang="es-MX" dirty="0"/>
              <a:t>Sujeto a la restricción de que</a:t>
            </a:r>
          </a:p>
        </p:txBody>
      </p:sp>
      <p:pic>
        <p:nvPicPr>
          <p:cNvPr id="6" name="Imagen 5">
            <a:extLst>
              <a:ext uri="{FF2B5EF4-FFF2-40B4-BE49-F238E27FC236}">
                <a16:creationId xmlns:a16="http://schemas.microsoft.com/office/drawing/2014/main" xmlns="" id="{73497EDB-F09A-4992-BB32-5625BBFCE29D}"/>
              </a:ext>
            </a:extLst>
          </p:cNvPr>
          <p:cNvPicPr>
            <a:picLocks noChangeAspect="1"/>
          </p:cNvPicPr>
          <p:nvPr/>
        </p:nvPicPr>
        <p:blipFill>
          <a:blip r:embed="rId5"/>
          <a:stretch>
            <a:fillRect/>
          </a:stretch>
        </p:blipFill>
        <p:spPr>
          <a:xfrm>
            <a:off x="1495425" y="5161835"/>
            <a:ext cx="3895725" cy="1171575"/>
          </a:xfrm>
          <a:prstGeom prst="rect">
            <a:avLst/>
          </a:prstGeom>
        </p:spPr>
      </p:pic>
    </p:spTree>
    <p:extLst>
      <p:ext uri="{BB962C8B-B14F-4D97-AF65-F5344CB8AC3E}">
        <p14:creationId xmlns:p14="http://schemas.microsoft.com/office/powerpoint/2010/main" val="3903426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esultado de imagen para brute force">
            <a:extLst>
              <a:ext uri="{FF2B5EF4-FFF2-40B4-BE49-F238E27FC236}">
                <a16:creationId xmlns:a16="http://schemas.microsoft.com/office/drawing/2014/main" xmlns="" id="{4DB1F4E6-477D-4EA5-AEBF-CABC1453EA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xmlns="" id="{488D003D-499A-43B8-9894-0BE1445987F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¿Resolución?</a:t>
            </a:r>
          </a:p>
        </p:txBody>
      </p:sp>
      <p:cxnSp>
        <p:nvCxnSpPr>
          <p:cNvPr id="73" name="Straight Connector 72">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396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3EBB087-0050-45AF-8AF2-0376E688D7EA}"/>
              </a:ext>
            </a:extLst>
          </p:cNvPr>
          <p:cNvSpPr>
            <a:spLocks noGrp="1"/>
          </p:cNvSpPr>
          <p:nvPr>
            <p:ph type="title"/>
          </p:nvPr>
        </p:nvSpPr>
        <p:spPr/>
        <p:txBody>
          <a:bodyPr/>
          <a:lstStyle/>
          <a:p>
            <a:r>
              <a:rPr lang="es-MX" dirty="0"/>
              <a:t>Algoritmo </a:t>
            </a:r>
            <a:r>
              <a:rPr lang="es-MX" dirty="0" err="1"/>
              <a:t>Voráz</a:t>
            </a:r>
            <a:r>
              <a:rPr lang="es-MX" dirty="0"/>
              <a:t> (</a:t>
            </a:r>
            <a:r>
              <a:rPr lang="es-MX" dirty="0" err="1"/>
              <a:t>greedy</a:t>
            </a:r>
            <a:r>
              <a:rPr lang="es-MX" dirty="0"/>
              <a:t>)</a:t>
            </a:r>
          </a:p>
        </p:txBody>
      </p:sp>
      <p:sp>
        <p:nvSpPr>
          <p:cNvPr id="3" name="Marcador de contenido 2">
            <a:extLst>
              <a:ext uri="{FF2B5EF4-FFF2-40B4-BE49-F238E27FC236}">
                <a16:creationId xmlns:a16="http://schemas.microsoft.com/office/drawing/2014/main" xmlns="" id="{55AE93BB-5DA8-4DFF-931A-182DC00DCFC1}"/>
              </a:ext>
            </a:extLst>
          </p:cNvPr>
          <p:cNvSpPr>
            <a:spLocks noGrp="1"/>
          </p:cNvSpPr>
          <p:nvPr>
            <p:ph idx="1"/>
          </p:nvPr>
        </p:nvSpPr>
        <p:spPr/>
        <p:txBody>
          <a:bodyPr/>
          <a:lstStyle/>
          <a:p>
            <a:pPr marL="0" indent="0">
              <a:buNone/>
            </a:pPr>
            <a:r>
              <a:rPr lang="es-MX" dirty="0"/>
              <a:t>MIENTRAS la mochila no esté llena</a:t>
            </a:r>
          </a:p>
          <a:p>
            <a:pPr marL="0" indent="0">
              <a:buNone/>
            </a:pPr>
            <a:r>
              <a:rPr lang="es-MX" dirty="0"/>
              <a:t>	Poner el elemento más valioso</a:t>
            </a:r>
          </a:p>
        </p:txBody>
      </p:sp>
      <p:pic>
        <p:nvPicPr>
          <p:cNvPr id="5122" name="Picture 2" descr="Resultado de imagen para question">
            <a:extLst>
              <a:ext uri="{FF2B5EF4-FFF2-40B4-BE49-F238E27FC236}">
                <a16:creationId xmlns:a16="http://schemas.microsoft.com/office/drawing/2014/main" xmlns="" id="{2DA8E010-A0E2-424B-9666-C552448FD9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9410" y="3484563"/>
            <a:ext cx="4786489"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346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7195"/>
            <a:ext cx="10515600" cy="1325563"/>
          </a:xfrm>
        </p:spPr>
        <p:txBody>
          <a:bodyPr/>
          <a:lstStyle/>
          <a:p>
            <a:r>
              <a:rPr lang="es-UY" dirty="0"/>
              <a:t>Dieta</a:t>
            </a:r>
          </a:p>
        </p:txBody>
      </p:sp>
      <p:pic>
        <p:nvPicPr>
          <p:cNvPr id="1026" name="Picture 2" descr="Resultado de imagen para Fórmula de Harris Benedic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51" t="66166" r="2091" b="11716"/>
          <a:stretch/>
        </p:blipFill>
        <p:spPr bwMode="auto">
          <a:xfrm>
            <a:off x="5312434" y="1379302"/>
            <a:ext cx="5880100" cy="37737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71452" y="936625"/>
            <a:ext cx="4645889" cy="1124404"/>
          </a:xfrm>
          <a:prstGeom prst="rect">
            <a:avLst/>
          </a:prstGeom>
        </p:spPr>
      </p:pic>
      <p:sp>
        <p:nvSpPr>
          <p:cNvPr id="8" name="CuadroTexto 7"/>
          <p:cNvSpPr txBox="1"/>
          <p:nvPr/>
        </p:nvSpPr>
        <p:spPr>
          <a:xfrm>
            <a:off x="5312434" y="1004415"/>
            <a:ext cx="4542334" cy="369332"/>
          </a:xfrm>
          <a:prstGeom prst="rect">
            <a:avLst/>
          </a:prstGeom>
          <a:noFill/>
        </p:spPr>
        <p:txBody>
          <a:bodyPr wrap="none" rtlCol="0">
            <a:spAutoFit/>
          </a:bodyPr>
          <a:lstStyle/>
          <a:p>
            <a:r>
              <a:rPr lang="es-UY" b="1" dirty="0"/>
              <a:t>Consumo calórico = TMB x índice de actividad</a:t>
            </a:r>
          </a:p>
        </p:txBody>
      </p:sp>
      <p:pic>
        <p:nvPicPr>
          <p:cNvPr id="11" name="Imagen 10"/>
          <p:cNvPicPr>
            <a:picLocks noChangeAspect="1"/>
          </p:cNvPicPr>
          <p:nvPr/>
        </p:nvPicPr>
        <p:blipFill>
          <a:blip r:embed="rId4"/>
          <a:stretch>
            <a:fillRect/>
          </a:stretch>
        </p:blipFill>
        <p:spPr>
          <a:xfrm>
            <a:off x="-1" y="2150733"/>
            <a:ext cx="8557603" cy="1259647"/>
          </a:xfrm>
          <a:prstGeom prst="rect">
            <a:avLst/>
          </a:prstGeom>
        </p:spPr>
      </p:pic>
      <p:pic>
        <p:nvPicPr>
          <p:cNvPr id="12" name="Imagen 11"/>
          <p:cNvPicPr>
            <a:picLocks noChangeAspect="1"/>
          </p:cNvPicPr>
          <p:nvPr/>
        </p:nvPicPr>
        <p:blipFill>
          <a:blip r:embed="rId5"/>
          <a:stretch>
            <a:fillRect/>
          </a:stretch>
        </p:blipFill>
        <p:spPr>
          <a:xfrm>
            <a:off x="171452" y="3714736"/>
            <a:ext cx="3658123" cy="1851830"/>
          </a:xfrm>
          <a:prstGeom prst="rect">
            <a:avLst/>
          </a:prstGeom>
        </p:spPr>
      </p:pic>
      <p:pic>
        <p:nvPicPr>
          <p:cNvPr id="14" name="Imagen 13"/>
          <p:cNvPicPr>
            <a:picLocks noChangeAspect="1"/>
          </p:cNvPicPr>
          <p:nvPr/>
        </p:nvPicPr>
        <p:blipFill>
          <a:blip r:embed="rId6"/>
          <a:stretch>
            <a:fillRect/>
          </a:stretch>
        </p:blipFill>
        <p:spPr>
          <a:xfrm>
            <a:off x="9525332" y="3410381"/>
            <a:ext cx="2666667" cy="3447619"/>
          </a:xfrm>
          <a:prstGeom prst="rect">
            <a:avLst/>
          </a:prstGeom>
        </p:spPr>
      </p:pic>
      <p:sp>
        <p:nvSpPr>
          <p:cNvPr id="13" name="Rectángulo 12"/>
          <p:cNvSpPr/>
          <p:nvPr/>
        </p:nvSpPr>
        <p:spPr>
          <a:xfrm>
            <a:off x="7527328" y="3787212"/>
            <a:ext cx="2040623" cy="369332"/>
          </a:xfrm>
          <a:prstGeom prst="rect">
            <a:avLst/>
          </a:prstGeom>
        </p:spPr>
        <p:txBody>
          <a:bodyPr wrap="none">
            <a:spAutoFit/>
          </a:bodyPr>
          <a:lstStyle/>
          <a:p>
            <a:r>
              <a:rPr lang="es-UY" b="1" dirty="0">
                <a:solidFill>
                  <a:srgbClr val="000000"/>
                </a:solidFill>
                <a:latin typeface="Calibri" panose="020F0502020204030204" pitchFamily="34" charset="0"/>
              </a:rPr>
              <a:t>Ratio cintura/talla:</a:t>
            </a:r>
            <a:r>
              <a:rPr lang="es-UY" b="1" dirty="0"/>
              <a:t> </a:t>
            </a:r>
          </a:p>
        </p:txBody>
      </p:sp>
      <p:sp>
        <p:nvSpPr>
          <p:cNvPr id="16" name="CuadroTexto 15"/>
          <p:cNvSpPr txBox="1"/>
          <p:nvPr/>
        </p:nvSpPr>
        <p:spPr>
          <a:xfrm>
            <a:off x="171452" y="5824002"/>
            <a:ext cx="6717865" cy="369332"/>
          </a:xfrm>
          <a:prstGeom prst="rect">
            <a:avLst/>
          </a:prstGeom>
          <a:noFill/>
        </p:spPr>
        <p:txBody>
          <a:bodyPr wrap="none" rtlCol="0">
            <a:spAutoFit/>
          </a:bodyPr>
          <a:lstStyle/>
          <a:p>
            <a:r>
              <a:rPr lang="es-UY" dirty="0"/>
              <a:t>Consumo calórico*0,10 &lt;= </a:t>
            </a:r>
            <a:r>
              <a:rPr lang="es-UY" b="1" dirty="0"/>
              <a:t>Déficit calórico </a:t>
            </a:r>
            <a:r>
              <a:rPr lang="es-UY" dirty="0"/>
              <a:t>&lt;= Consumo calórico*0,30 </a:t>
            </a:r>
          </a:p>
        </p:txBody>
      </p:sp>
      <p:sp>
        <p:nvSpPr>
          <p:cNvPr id="18" name="CuadroTexto 17"/>
          <p:cNvSpPr txBox="1"/>
          <p:nvPr/>
        </p:nvSpPr>
        <p:spPr>
          <a:xfrm>
            <a:off x="171452" y="6366546"/>
            <a:ext cx="3980192" cy="369332"/>
          </a:xfrm>
          <a:prstGeom prst="rect">
            <a:avLst/>
          </a:prstGeom>
          <a:noFill/>
        </p:spPr>
        <p:txBody>
          <a:bodyPr wrap="none" rtlCol="0">
            <a:spAutoFit/>
          </a:bodyPr>
          <a:lstStyle/>
          <a:p>
            <a:r>
              <a:rPr lang="es-UY" dirty="0"/>
              <a:t>Para bajar </a:t>
            </a:r>
            <a:r>
              <a:rPr lang="es-UY" b="1" dirty="0"/>
              <a:t>1kg</a:t>
            </a:r>
            <a:r>
              <a:rPr lang="es-UY" dirty="0"/>
              <a:t> hay que perder </a:t>
            </a:r>
            <a:r>
              <a:rPr lang="es-UY" b="1" dirty="0"/>
              <a:t>7.700 kcal</a:t>
            </a:r>
          </a:p>
        </p:txBody>
      </p:sp>
    </p:spTree>
    <p:extLst>
      <p:ext uri="{BB962C8B-B14F-4D97-AF65-F5344CB8AC3E}">
        <p14:creationId xmlns:p14="http://schemas.microsoft.com/office/powerpoint/2010/main" val="38319943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175"/>
            <a:ext cx="10515600" cy="1325563"/>
          </a:xfrm>
        </p:spPr>
        <p:txBody>
          <a:bodyPr/>
          <a:lstStyle/>
          <a:p>
            <a:r>
              <a:rPr lang="es-UY" dirty="0"/>
              <a:t>Dieta</a:t>
            </a:r>
          </a:p>
        </p:txBody>
      </p:sp>
      <p:pic>
        <p:nvPicPr>
          <p:cNvPr id="4" name="Imagen 3"/>
          <p:cNvPicPr>
            <a:picLocks noChangeAspect="1"/>
          </p:cNvPicPr>
          <p:nvPr/>
        </p:nvPicPr>
        <p:blipFill>
          <a:blip r:embed="rId2"/>
          <a:stretch>
            <a:fillRect/>
          </a:stretch>
        </p:blipFill>
        <p:spPr>
          <a:xfrm>
            <a:off x="28981" y="4524375"/>
            <a:ext cx="4962525" cy="2333625"/>
          </a:xfrm>
          <a:prstGeom prst="rect">
            <a:avLst/>
          </a:prstGeom>
        </p:spPr>
      </p:pic>
      <p:sp>
        <p:nvSpPr>
          <p:cNvPr id="6" name="CuadroTexto 5"/>
          <p:cNvSpPr txBox="1"/>
          <p:nvPr/>
        </p:nvSpPr>
        <p:spPr>
          <a:xfrm>
            <a:off x="5847742" y="2873518"/>
            <a:ext cx="4094198" cy="923330"/>
          </a:xfrm>
          <a:prstGeom prst="rect">
            <a:avLst/>
          </a:prstGeom>
          <a:noFill/>
        </p:spPr>
        <p:txBody>
          <a:bodyPr wrap="none" rtlCol="0">
            <a:spAutoFit/>
          </a:bodyPr>
          <a:lstStyle/>
          <a:p>
            <a:r>
              <a:rPr lang="es-UY" dirty="0"/>
              <a:t>(Otra escuela)</a:t>
            </a:r>
          </a:p>
          <a:p>
            <a:r>
              <a:rPr lang="es-UY" dirty="0"/>
              <a:t>Proteína (gramos) = 1,4 a 2,4 x kg de peso</a:t>
            </a:r>
          </a:p>
          <a:p>
            <a:r>
              <a:rPr lang="es-UY" dirty="0"/>
              <a:t>Grasa (gramos) = 0,7g x kg de peso</a:t>
            </a:r>
          </a:p>
        </p:txBody>
      </p:sp>
      <p:sp>
        <p:nvSpPr>
          <p:cNvPr id="7" name="CuadroTexto 6"/>
          <p:cNvSpPr txBox="1"/>
          <p:nvPr/>
        </p:nvSpPr>
        <p:spPr>
          <a:xfrm>
            <a:off x="4959001" y="4616451"/>
            <a:ext cx="2457019" cy="923330"/>
          </a:xfrm>
          <a:prstGeom prst="rect">
            <a:avLst/>
          </a:prstGeom>
          <a:noFill/>
        </p:spPr>
        <p:txBody>
          <a:bodyPr wrap="none" rtlCol="0">
            <a:spAutoFit/>
          </a:bodyPr>
          <a:lstStyle/>
          <a:p>
            <a:r>
              <a:rPr lang="es-UY" dirty="0"/>
              <a:t>1g proteína = 4kcal</a:t>
            </a:r>
          </a:p>
          <a:p>
            <a:r>
              <a:rPr lang="es-UY" dirty="0"/>
              <a:t>1g carbohidratos = 4kcal</a:t>
            </a:r>
          </a:p>
          <a:p>
            <a:r>
              <a:rPr lang="es-UY" dirty="0"/>
              <a:t>1g grasa = 9kcal</a:t>
            </a:r>
          </a:p>
        </p:txBody>
      </p:sp>
      <p:sp>
        <p:nvSpPr>
          <p:cNvPr id="10" name="CuadroTexto 9"/>
          <p:cNvSpPr txBox="1"/>
          <p:nvPr/>
        </p:nvSpPr>
        <p:spPr>
          <a:xfrm>
            <a:off x="232182" y="1449750"/>
            <a:ext cx="11988800" cy="1200329"/>
          </a:xfrm>
          <a:prstGeom prst="rect">
            <a:avLst/>
          </a:prstGeom>
          <a:noFill/>
        </p:spPr>
        <p:txBody>
          <a:bodyPr wrap="square" rtlCol="0">
            <a:spAutoFit/>
          </a:bodyPr>
          <a:lstStyle/>
          <a:p>
            <a:r>
              <a:rPr lang="es-UY" dirty="0"/>
              <a:t>Si quiero un % grasa de 10 manteniendo la masa corporal magra debería pesar 75,6 kg </a:t>
            </a:r>
          </a:p>
          <a:p>
            <a:pPr marL="285750" indent="-285750">
              <a:buFont typeface="Symbol" panose="05050102010706020507" pitchFamily="18" charset="2"/>
              <a:buChar char="Þ"/>
            </a:pPr>
            <a:r>
              <a:rPr lang="es-UY" dirty="0"/>
              <a:t>tengo que bajar 14,3kg que son 104,274 kcal </a:t>
            </a:r>
          </a:p>
          <a:p>
            <a:pPr marL="285750" indent="-285750">
              <a:buFont typeface="Symbol" panose="05050102010706020507" pitchFamily="18" charset="2"/>
              <a:buChar char="Þ"/>
            </a:pPr>
            <a:r>
              <a:rPr lang="es-UY" dirty="0"/>
              <a:t>Como mi déficit va a ser de 30% será de 850kcal (o sea que se come 1.986kcal)</a:t>
            </a:r>
          </a:p>
          <a:p>
            <a:pPr marL="285750" indent="-285750">
              <a:buFont typeface="Symbol" panose="05050102010706020507" pitchFamily="18" charset="2"/>
              <a:buChar char="Þ"/>
            </a:pPr>
            <a:r>
              <a:rPr lang="es-UY" dirty="0"/>
              <a:t>Bajar 104.274 kcal con un déficit diario de 850 kcal lleva 116 días que son 4 meses.</a:t>
            </a:r>
          </a:p>
        </p:txBody>
      </p:sp>
      <p:pic>
        <p:nvPicPr>
          <p:cNvPr id="11" name="Imagen 10"/>
          <p:cNvPicPr>
            <a:picLocks noChangeAspect="1"/>
          </p:cNvPicPr>
          <p:nvPr/>
        </p:nvPicPr>
        <p:blipFill>
          <a:blip r:embed="rId3"/>
          <a:stretch>
            <a:fillRect/>
          </a:stretch>
        </p:blipFill>
        <p:spPr>
          <a:xfrm>
            <a:off x="28981" y="869718"/>
            <a:ext cx="11666114" cy="529232"/>
          </a:xfrm>
          <a:prstGeom prst="rect">
            <a:avLst/>
          </a:prstGeom>
        </p:spPr>
      </p:pic>
      <p:pic>
        <p:nvPicPr>
          <p:cNvPr id="2050" name="Picture 2" descr="Resultado de imagen para porcentajes de macronutrien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83" y="2650079"/>
            <a:ext cx="3336518" cy="158772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3568701" y="2873518"/>
            <a:ext cx="1742785" cy="923330"/>
          </a:xfrm>
          <a:prstGeom prst="rect">
            <a:avLst/>
          </a:prstGeom>
          <a:noFill/>
        </p:spPr>
        <p:txBody>
          <a:bodyPr wrap="none" rtlCol="0">
            <a:spAutoFit/>
          </a:bodyPr>
          <a:lstStyle/>
          <a:p>
            <a:r>
              <a:rPr lang="es-UY" dirty="0"/>
              <a:t>40 &lt; </a:t>
            </a:r>
            <a:r>
              <a:rPr lang="es-UY" dirty="0" err="1"/>
              <a:t>Carbos</a:t>
            </a:r>
            <a:r>
              <a:rPr lang="es-UY" dirty="0"/>
              <a:t> &lt; 60</a:t>
            </a:r>
          </a:p>
          <a:p>
            <a:r>
              <a:rPr lang="es-UY" dirty="0"/>
              <a:t>10 &lt; </a:t>
            </a:r>
            <a:r>
              <a:rPr lang="es-UY" dirty="0" err="1"/>
              <a:t>Protes</a:t>
            </a:r>
            <a:r>
              <a:rPr lang="es-UY" dirty="0"/>
              <a:t> &lt; 40</a:t>
            </a:r>
          </a:p>
          <a:p>
            <a:r>
              <a:rPr lang="es-UY" dirty="0"/>
              <a:t>20 &lt; Grasas &lt; 35</a:t>
            </a:r>
          </a:p>
        </p:txBody>
      </p:sp>
    </p:spTree>
    <p:extLst>
      <p:ext uri="{BB962C8B-B14F-4D97-AF65-F5344CB8AC3E}">
        <p14:creationId xmlns:p14="http://schemas.microsoft.com/office/powerpoint/2010/main" val="1027065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28CE62F-F09F-45CD-984A-B5B34606C1F0}"/>
              </a:ext>
            </a:extLst>
          </p:cNvPr>
          <p:cNvSpPr>
            <a:spLocks noGrp="1"/>
          </p:cNvSpPr>
          <p:nvPr>
            <p:ph type="title"/>
          </p:nvPr>
        </p:nvSpPr>
        <p:spPr/>
        <p:txBody>
          <a:bodyPr/>
          <a:lstStyle/>
          <a:p>
            <a:r>
              <a:rPr lang="es-MX" dirty="0"/>
              <a:t>Menú</a:t>
            </a:r>
          </a:p>
        </p:txBody>
      </p:sp>
      <p:pic>
        <p:nvPicPr>
          <p:cNvPr id="5" name="Imagen 4">
            <a:extLst>
              <a:ext uri="{FF2B5EF4-FFF2-40B4-BE49-F238E27FC236}">
                <a16:creationId xmlns:a16="http://schemas.microsoft.com/office/drawing/2014/main" xmlns="" id="{5C2CD2DE-3766-46FE-A6EF-4F69D38B72F4}"/>
              </a:ext>
            </a:extLst>
          </p:cNvPr>
          <p:cNvPicPr>
            <a:picLocks noChangeAspect="1"/>
          </p:cNvPicPr>
          <p:nvPr/>
        </p:nvPicPr>
        <p:blipFill>
          <a:blip r:embed="rId3"/>
          <a:stretch>
            <a:fillRect/>
          </a:stretch>
        </p:blipFill>
        <p:spPr>
          <a:xfrm>
            <a:off x="314325" y="2168525"/>
            <a:ext cx="4933950" cy="3409950"/>
          </a:xfrm>
          <a:prstGeom prst="rect">
            <a:avLst/>
          </a:prstGeom>
        </p:spPr>
      </p:pic>
    </p:spTree>
    <p:extLst>
      <p:ext uri="{BB962C8B-B14F-4D97-AF65-F5344CB8AC3E}">
        <p14:creationId xmlns:p14="http://schemas.microsoft.com/office/powerpoint/2010/main" val="299662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sultado de imagen para citizen data scientist">
            <a:extLst>
              <a:ext uri="{FF2B5EF4-FFF2-40B4-BE49-F238E27FC236}">
                <a16:creationId xmlns:a16="http://schemas.microsoft.com/office/drawing/2014/main" xmlns="" id="{4B4DF562-A9F2-413D-A7C7-73C47B1C1B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11"/>
          <a:stretch/>
        </p:blipFill>
        <p:spPr bwMode="auto">
          <a:xfrm>
            <a:off x="6008147" y="1640382"/>
            <a:ext cx="6183853" cy="34784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xmlns="" id="{298A7F73-D226-4F00-A352-382CED89EA0A}"/>
              </a:ext>
            </a:extLst>
          </p:cNvPr>
          <p:cNvSpPr>
            <a:spLocks noGrp="1"/>
          </p:cNvSpPr>
          <p:nvPr>
            <p:ph type="title"/>
          </p:nvPr>
        </p:nvSpPr>
        <p:spPr>
          <a:xfrm>
            <a:off x="682379" y="558763"/>
            <a:ext cx="4204137" cy="1342754"/>
          </a:xfrm>
        </p:spPr>
        <p:txBody>
          <a:bodyPr>
            <a:normAutofit/>
          </a:bodyPr>
          <a:lstStyle/>
          <a:p>
            <a:pPr algn="ctr"/>
            <a:r>
              <a:rPr lang="es-MX" sz="3600" dirty="0"/>
              <a:t>¿Cómo promover al </a:t>
            </a:r>
            <a:r>
              <a:rPr lang="es-MX" sz="3600" dirty="0" err="1"/>
              <a:t>citizen</a:t>
            </a:r>
            <a:r>
              <a:rPr lang="es-MX" sz="3600" dirty="0"/>
              <a:t> data </a:t>
            </a:r>
            <a:r>
              <a:rPr lang="es-MX" sz="3600" dirty="0" err="1"/>
              <a:t>scientist</a:t>
            </a:r>
            <a:r>
              <a:rPr lang="es-MX" sz="3600" dirty="0"/>
              <a:t>?</a:t>
            </a:r>
          </a:p>
        </p:txBody>
      </p:sp>
      <p:sp>
        <p:nvSpPr>
          <p:cNvPr id="3" name="Marcador de contenido 2">
            <a:extLst>
              <a:ext uri="{FF2B5EF4-FFF2-40B4-BE49-F238E27FC236}">
                <a16:creationId xmlns:a16="http://schemas.microsoft.com/office/drawing/2014/main" xmlns="" id="{8366D8A4-A5E9-44F2-BA04-BD758EA2A6E6}"/>
              </a:ext>
            </a:extLst>
          </p:cNvPr>
          <p:cNvSpPr>
            <a:spLocks noGrp="1"/>
          </p:cNvSpPr>
          <p:nvPr>
            <p:ph idx="1"/>
          </p:nvPr>
        </p:nvSpPr>
        <p:spPr>
          <a:xfrm>
            <a:off x="31940" y="2463007"/>
            <a:ext cx="5795319" cy="2627603"/>
          </a:xfrm>
        </p:spPr>
        <p:txBody>
          <a:bodyPr anchor="ctr">
            <a:normAutofit fontScale="85000" lnSpcReduction="10000"/>
          </a:bodyPr>
          <a:lstStyle/>
          <a:p>
            <a:r>
              <a:rPr lang="es-UY" sz="2400" dirty="0" err="1"/>
              <a:t>Hackathons</a:t>
            </a:r>
            <a:r>
              <a:rPr lang="es-UY" sz="2400" dirty="0"/>
              <a:t> analíticos</a:t>
            </a:r>
          </a:p>
          <a:p>
            <a:r>
              <a:rPr lang="es-UY" sz="2400" dirty="0"/>
              <a:t>Workshops de descubrimiento de información </a:t>
            </a:r>
          </a:p>
          <a:p>
            <a:r>
              <a:rPr lang="es-UY" sz="2400" dirty="0"/>
              <a:t>Intercambio de analistas entre unidades de negocio para fomentar la transferencia de conocimiento</a:t>
            </a:r>
          </a:p>
          <a:p>
            <a:r>
              <a:rPr lang="es-UY" sz="2400" dirty="0"/>
              <a:t>Programa permanente de desarrollo de habilidades con entrenamiento regular y compartir experiencias</a:t>
            </a:r>
          </a:p>
          <a:p>
            <a:r>
              <a:rPr lang="es-UY" sz="2400" dirty="0"/>
              <a:t>Talleres con otros “científicos de datos ciudadanos”</a:t>
            </a:r>
            <a:endParaRPr lang="es-MX" sz="2400" dirty="0"/>
          </a:p>
        </p:txBody>
      </p:sp>
    </p:spTree>
    <p:extLst>
      <p:ext uri="{BB962C8B-B14F-4D97-AF65-F5344CB8AC3E}">
        <p14:creationId xmlns:p14="http://schemas.microsoft.com/office/powerpoint/2010/main" val="3937413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43F9DCE1-DEF8-4239-977A-852188A487D6}"/>
              </a:ext>
            </a:extLst>
          </p:cNvPr>
          <p:cNvSpPr/>
          <p:nvPr/>
        </p:nvSpPr>
        <p:spPr>
          <a:xfrm>
            <a:off x="0" y="30074"/>
            <a:ext cx="12155892" cy="1015663"/>
          </a:xfrm>
          <a:prstGeom prst="rect">
            <a:avLst/>
          </a:prstGeom>
        </p:spPr>
        <p:txBody>
          <a:bodyPr wrap="none">
            <a:spAutoFit/>
          </a:bodyPr>
          <a:lstStyle/>
          <a:p>
            <a:r>
              <a:rPr lang="es-MX" sz="6000" dirty="0">
                <a:solidFill>
                  <a:srgbClr val="006621"/>
                </a:solidFill>
                <a:latin typeface="arial" panose="020B0604020202020204" pitchFamily="34" charset="0"/>
                <a:hlinkClick r:id="rId2"/>
              </a:rPr>
              <a:t>https://dataplatform.cloud.ibm.com/</a:t>
            </a:r>
            <a:endParaRPr lang="es-MX" sz="6000" b="0" i="0" u="none" strike="noStrike" dirty="0">
              <a:solidFill>
                <a:srgbClr val="660099"/>
              </a:solidFill>
              <a:effectLst/>
              <a:latin typeface="arial" panose="020B0604020202020204" pitchFamily="34" charset="0"/>
              <a:hlinkClick r:id="rId2"/>
            </a:endParaRPr>
          </a:p>
        </p:txBody>
      </p:sp>
      <p:sp>
        <p:nvSpPr>
          <p:cNvPr id="3" name="CuadroTexto 2">
            <a:extLst>
              <a:ext uri="{FF2B5EF4-FFF2-40B4-BE49-F238E27FC236}">
                <a16:creationId xmlns:a16="http://schemas.microsoft.com/office/drawing/2014/main" xmlns="" id="{075C68DE-68EA-44C5-9241-408AB2FC3BE6}"/>
              </a:ext>
            </a:extLst>
          </p:cNvPr>
          <p:cNvSpPr txBox="1"/>
          <p:nvPr/>
        </p:nvSpPr>
        <p:spPr>
          <a:xfrm>
            <a:off x="0" y="2161309"/>
            <a:ext cx="11754949" cy="2308324"/>
          </a:xfrm>
          <a:prstGeom prst="rect">
            <a:avLst/>
          </a:prstGeom>
          <a:noFill/>
        </p:spPr>
        <p:txBody>
          <a:bodyPr wrap="none" rtlCol="0">
            <a:spAutoFit/>
          </a:bodyPr>
          <a:lstStyle/>
          <a:p>
            <a:r>
              <a:rPr lang="es-MX" sz="7200" dirty="0">
                <a:hlinkClick r:id="rId3"/>
              </a:rPr>
              <a:t>studentquanam##@gmail.com</a:t>
            </a:r>
            <a:endParaRPr lang="es-MX" sz="7200" dirty="0"/>
          </a:p>
          <a:p>
            <a:r>
              <a:rPr lang="es-MX" sz="7200" dirty="0"/>
              <a:t>Stud3ntQu4n4m##</a:t>
            </a:r>
          </a:p>
        </p:txBody>
      </p:sp>
    </p:spTree>
    <p:extLst>
      <p:ext uri="{BB962C8B-B14F-4D97-AF65-F5344CB8AC3E}">
        <p14:creationId xmlns:p14="http://schemas.microsoft.com/office/powerpoint/2010/main" val="124553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505B4CB-F76F-4069-8BC5-359FA7764B7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B69EF4FA-2723-4271-80C1-AD5434C4D7CA}"/>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4C9E9087-987C-4E38-BD10-7C1FA647A978}"/>
              </a:ext>
            </a:extLst>
          </p:cNvPr>
          <p:cNvPicPr>
            <a:picLocks noChangeAspect="1"/>
          </p:cNvPicPr>
          <p:nvPr/>
        </p:nvPicPr>
        <p:blipFill rotWithShape="1">
          <a:blip r:embed="rId2"/>
          <a:srcRect t="7196" b="7936"/>
          <a:stretch/>
        </p:blipFill>
        <p:spPr>
          <a:xfrm>
            <a:off x="0" y="493486"/>
            <a:ext cx="12192000" cy="5820228"/>
          </a:xfrm>
          <a:prstGeom prst="rect">
            <a:avLst/>
          </a:prstGeom>
        </p:spPr>
      </p:pic>
    </p:spTree>
    <p:extLst>
      <p:ext uri="{BB962C8B-B14F-4D97-AF65-F5344CB8AC3E}">
        <p14:creationId xmlns:p14="http://schemas.microsoft.com/office/powerpoint/2010/main" val="3209346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872B85C-B26A-4A96-B518-A06317F8CCD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8DE1B641-C239-472F-9A69-B78F8D035CA8}"/>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A4B91A5D-195A-406A-8357-DBD3ED50CD47}"/>
              </a:ext>
            </a:extLst>
          </p:cNvPr>
          <p:cNvPicPr>
            <a:picLocks noChangeAspect="1"/>
          </p:cNvPicPr>
          <p:nvPr/>
        </p:nvPicPr>
        <p:blipFill rotWithShape="1">
          <a:blip r:embed="rId2"/>
          <a:srcRect t="5324" b="8148"/>
          <a:stretch/>
        </p:blipFill>
        <p:spPr>
          <a:xfrm>
            <a:off x="0" y="365125"/>
            <a:ext cx="12192000" cy="5934076"/>
          </a:xfrm>
          <a:prstGeom prst="rect">
            <a:avLst/>
          </a:prstGeom>
        </p:spPr>
      </p:pic>
    </p:spTree>
    <p:extLst>
      <p:ext uri="{BB962C8B-B14F-4D97-AF65-F5344CB8AC3E}">
        <p14:creationId xmlns:p14="http://schemas.microsoft.com/office/powerpoint/2010/main" val="1582330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12EE2AB-02AF-40BA-AA8A-71789E67AD9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9E62A8FE-44E4-4BD7-A770-4A720722D345}"/>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1D4ADE75-DD8E-4453-B7E9-A861782364F3}"/>
              </a:ext>
            </a:extLst>
          </p:cNvPr>
          <p:cNvPicPr>
            <a:picLocks noChangeAspect="1"/>
          </p:cNvPicPr>
          <p:nvPr/>
        </p:nvPicPr>
        <p:blipFill rotWithShape="1">
          <a:blip r:embed="rId2"/>
          <a:srcRect t="7407" b="7725"/>
          <a:stretch/>
        </p:blipFill>
        <p:spPr>
          <a:xfrm>
            <a:off x="0" y="508000"/>
            <a:ext cx="12192000" cy="5820229"/>
          </a:xfrm>
          <a:prstGeom prst="rect">
            <a:avLst/>
          </a:prstGeom>
        </p:spPr>
      </p:pic>
    </p:spTree>
    <p:extLst>
      <p:ext uri="{BB962C8B-B14F-4D97-AF65-F5344CB8AC3E}">
        <p14:creationId xmlns:p14="http://schemas.microsoft.com/office/powerpoint/2010/main" val="3625493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768A9-E4A2-450E-A094-932BB51F1AD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955DE646-D57C-42EE-B3CD-A1F176DE7373}"/>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022B26AC-C99B-4CAE-8EC1-9BB5EF46DC1F}"/>
              </a:ext>
            </a:extLst>
          </p:cNvPr>
          <p:cNvPicPr>
            <a:picLocks noChangeAspect="1"/>
          </p:cNvPicPr>
          <p:nvPr/>
        </p:nvPicPr>
        <p:blipFill rotWithShape="1">
          <a:blip r:embed="rId2"/>
          <a:srcRect t="7196" b="7936"/>
          <a:stretch/>
        </p:blipFill>
        <p:spPr>
          <a:xfrm>
            <a:off x="0" y="493486"/>
            <a:ext cx="12192000" cy="5820228"/>
          </a:xfrm>
          <a:prstGeom prst="rect">
            <a:avLst/>
          </a:prstGeom>
        </p:spPr>
      </p:pic>
    </p:spTree>
    <p:extLst>
      <p:ext uri="{BB962C8B-B14F-4D97-AF65-F5344CB8AC3E}">
        <p14:creationId xmlns:p14="http://schemas.microsoft.com/office/powerpoint/2010/main" val="2998584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896B1F6-5E6D-46B0-B2F5-932B19DA318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8EE7D307-5B40-45AD-B994-4E402EB11501}"/>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64F7DFB1-F1C8-4031-BC27-B487D7FBC2E1}"/>
              </a:ext>
            </a:extLst>
          </p:cNvPr>
          <p:cNvPicPr>
            <a:picLocks noChangeAspect="1"/>
          </p:cNvPicPr>
          <p:nvPr/>
        </p:nvPicPr>
        <p:blipFill rotWithShape="1">
          <a:blip r:embed="rId2"/>
          <a:srcRect t="6984" b="7937"/>
          <a:stretch/>
        </p:blipFill>
        <p:spPr>
          <a:xfrm>
            <a:off x="0" y="478971"/>
            <a:ext cx="12192000" cy="5834744"/>
          </a:xfrm>
          <a:prstGeom prst="rect">
            <a:avLst/>
          </a:prstGeom>
        </p:spPr>
      </p:pic>
    </p:spTree>
    <p:extLst>
      <p:ext uri="{BB962C8B-B14F-4D97-AF65-F5344CB8AC3E}">
        <p14:creationId xmlns:p14="http://schemas.microsoft.com/office/powerpoint/2010/main" val="1527249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A6F4B0F-DB5C-4241-94C3-12BD7A2EBA5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2A810495-6BC0-4CA2-9C18-59ED03ED5FE8}"/>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4EBB8B97-BFF4-4BDD-B363-30B26D6A8734}"/>
              </a:ext>
            </a:extLst>
          </p:cNvPr>
          <p:cNvPicPr>
            <a:picLocks noChangeAspect="1"/>
          </p:cNvPicPr>
          <p:nvPr/>
        </p:nvPicPr>
        <p:blipFill rotWithShape="1">
          <a:blip r:embed="rId2"/>
          <a:srcRect t="6984" b="7937"/>
          <a:stretch/>
        </p:blipFill>
        <p:spPr>
          <a:xfrm>
            <a:off x="0" y="478971"/>
            <a:ext cx="12192000" cy="5834744"/>
          </a:xfrm>
          <a:prstGeom prst="rect">
            <a:avLst/>
          </a:prstGeom>
        </p:spPr>
      </p:pic>
    </p:spTree>
    <p:extLst>
      <p:ext uri="{BB962C8B-B14F-4D97-AF65-F5344CB8AC3E}">
        <p14:creationId xmlns:p14="http://schemas.microsoft.com/office/powerpoint/2010/main" val="1757943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7E7640-E89C-43B3-8D81-7D570F75185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5A01DF6F-95A1-44D3-8E27-B33916B5ED7F}"/>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5F38D817-606D-480C-9DB8-74A4038E17C3}"/>
              </a:ext>
            </a:extLst>
          </p:cNvPr>
          <p:cNvPicPr>
            <a:picLocks noChangeAspect="1"/>
          </p:cNvPicPr>
          <p:nvPr/>
        </p:nvPicPr>
        <p:blipFill rotWithShape="1">
          <a:blip r:embed="rId2"/>
          <a:srcRect t="6983" b="8360"/>
          <a:stretch/>
        </p:blipFill>
        <p:spPr>
          <a:xfrm>
            <a:off x="0" y="478971"/>
            <a:ext cx="12192000" cy="5805716"/>
          </a:xfrm>
          <a:prstGeom prst="rect">
            <a:avLst/>
          </a:prstGeom>
        </p:spPr>
      </p:pic>
    </p:spTree>
    <p:extLst>
      <p:ext uri="{BB962C8B-B14F-4D97-AF65-F5344CB8AC3E}">
        <p14:creationId xmlns:p14="http://schemas.microsoft.com/office/powerpoint/2010/main" val="2785960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C419652-2359-4C81-8A37-E03B60CA8A6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8B7C888D-22FC-4C1C-9522-7BA5176CCDCA}"/>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FC0093CB-3DED-4700-906D-0CC04FBC489C}"/>
              </a:ext>
            </a:extLst>
          </p:cNvPr>
          <p:cNvPicPr>
            <a:picLocks noChangeAspect="1"/>
          </p:cNvPicPr>
          <p:nvPr/>
        </p:nvPicPr>
        <p:blipFill rotWithShape="1">
          <a:blip r:embed="rId2"/>
          <a:srcRect t="7196" b="11958"/>
          <a:stretch/>
        </p:blipFill>
        <p:spPr>
          <a:xfrm>
            <a:off x="0" y="493486"/>
            <a:ext cx="12192000" cy="5544457"/>
          </a:xfrm>
          <a:prstGeom prst="rect">
            <a:avLst/>
          </a:prstGeom>
        </p:spPr>
      </p:pic>
    </p:spTree>
    <p:extLst>
      <p:ext uri="{BB962C8B-B14F-4D97-AF65-F5344CB8AC3E}">
        <p14:creationId xmlns:p14="http://schemas.microsoft.com/office/powerpoint/2010/main" val="5996656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p:cNvPicPr>
            <a:picLocks noChangeAspect="1"/>
          </p:cNvPicPr>
          <p:nvPr/>
        </p:nvPicPr>
        <p:blipFill rotWithShape="1">
          <a:blip r:embed="rId3"/>
          <a:srcRect l="20258" b="2602"/>
          <a:stretch/>
        </p:blipFill>
        <p:spPr>
          <a:xfrm>
            <a:off x="2210580" y="1519084"/>
            <a:ext cx="7770840" cy="5338916"/>
          </a:xfrm>
          <a:prstGeom prst="rect">
            <a:avLst/>
          </a:prstGeom>
        </p:spPr>
      </p:pic>
      <p:sp>
        <p:nvSpPr>
          <p:cNvPr id="31" name="Título 1"/>
          <p:cNvSpPr>
            <a:spLocks noGrp="1"/>
          </p:cNvSpPr>
          <p:nvPr>
            <p:ph type="title"/>
          </p:nvPr>
        </p:nvSpPr>
        <p:spPr>
          <a:xfrm>
            <a:off x="838200" y="365125"/>
            <a:ext cx="10515600" cy="1325563"/>
          </a:xfrm>
        </p:spPr>
        <p:txBody>
          <a:bodyPr/>
          <a:lstStyle/>
          <a:p>
            <a:r>
              <a:rPr lang="es-UY" b="1" dirty="0"/>
              <a:t>Ejercicio</a:t>
            </a:r>
            <a:endParaRPr lang="es-UY" dirty="0"/>
          </a:p>
        </p:txBody>
      </p:sp>
    </p:spTree>
    <p:extLst>
      <p:ext uri="{BB962C8B-B14F-4D97-AF65-F5344CB8AC3E}">
        <p14:creationId xmlns:p14="http://schemas.microsoft.com/office/powerpoint/2010/main" val="1000466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E8964D5-83F9-4838-9640-C936E46D234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08B457E6-EFD6-41AD-B458-27B17B802C0E}"/>
              </a:ext>
            </a:extLst>
          </p:cNvPr>
          <p:cNvSpPr>
            <a:spLocks noGrp="1"/>
          </p:cNvSpPr>
          <p:nvPr>
            <p:ph idx="1"/>
          </p:nvPr>
        </p:nvSpPr>
        <p:spPr/>
        <p:txBody>
          <a:bodyPr/>
          <a:lstStyle/>
          <a:p>
            <a:endParaRPr lang="es-MX"/>
          </a:p>
        </p:txBody>
      </p:sp>
      <p:pic>
        <p:nvPicPr>
          <p:cNvPr id="1026" name="Picture 2" descr="Resultado de imagen para citizen data scientist">
            <a:extLst>
              <a:ext uri="{FF2B5EF4-FFF2-40B4-BE49-F238E27FC236}">
                <a16:creationId xmlns:a16="http://schemas.microsoft.com/office/drawing/2014/main" xmlns="" id="{F0158734-9E7D-48B1-8257-77FA155E3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866" y="0"/>
            <a:ext cx="9091549" cy="684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07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s-UY" altLang="es-UY"/>
              <a:t>Resolución</a:t>
            </a:r>
            <a:endParaRPr lang="es-ES" altLang="es-UY"/>
          </a:p>
        </p:txBody>
      </p:sp>
      <p:sp>
        <p:nvSpPr>
          <p:cNvPr id="3075" name="Rectangle 3"/>
          <p:cNvSpPr>
            <a:spLocks noGrp="1" noChangeArrowheads="1"/>
          </p:cNvSpPr>
          <p:nvPr>
            <p:ph type="body" idx="1"/>
          </p:nvPr>
        </p:nvSpPr>
        <p:spPr>
          <a:xfrm>
            <a:off x="0" y="1670843"/>
            <a:ext cx="10363200" cy="4525963"/>
          </a:xfrm>
        </p:spPr>
        <p:txBody>
          <a:bodyPr/>
          <a:lstStyle/>
          <a:p>
            <a:r>
              <a:rPr lang="es-UY" altLang="es-UY" dirty="0"/>
              <a:t>Variables de Decisión: </a:t>
            </a:r>
            <a:r>
              <a:rPr lang="es-UY" altLang="es-UY" b="1" dirty="0" err="1"/>
              <a:t>Unidades</a:t>
            </a:r>
            <a:r>
              <a:rPr lang="es-UY" altLang="es-UY" b="1" baseline="-25000" dirty="0" err="1"/>
              <a:t>ij</a:t>
            </a:r>
            <a:r>
              <a:rPr lang="es-UY" altLang="es-UY" dirty="0"/>
              <a:t> – Unidades trasladadas desde Fábrica i (i=1, i=2) hasta la ciudad j (j=1, j=2, j=3)</a:t>
            </a:r>
          </a:p>
          <a:p>
            <a:r>
              <a:rPr lang="es-UY" altLang="es-UY" dirty="0"/>
              <a:t>Objetivo:</a:t>
            </a:r>
          </a:p>
          <a:p>
            <a:pPr>
              <a:buFontTx/>
              <a:buNone/>
            </a:pPr>
            <a:r>
              <a:rPr lang="es-UY" altLang="es-UY" dirty="0"/>
              <a:t>21x Unidades</a:t>
            </a:r>
            <a:r>
              <a:rPr lang="es-UY" altLang="es-UY" baseline="-25000" dirty="0"/>
              <a:t>11</a:t>
            </a:r>
            <a:r>
              <a:rPr lang="es-UY" altLang="es-UY" dirty="0"/>
              <a:t>+25x Unidades </a:t>
            </a:r>
            <a:r>
              <a:rPr lang="es-UY" altLang="es-UY" baseline="-25000" dirty="0"/>
              <a:t>12</a:t>
            </a:r>
            <a:r>
              <a:rPr lang="es-UY" altLang="es-UY" dirty="0"/>
              <a:t>+15x Unidades </a:t>
            </a:r>
            <a:r>
              <a:rPr lang="es-UY" altLang="es-UY" baseline="-25000" dirty="0"/>
              <a:t>13+</a:t>
            </a:r>
          </a:p>
          <a:p>
            <a:pPr>
              <a:buFontTx/>
              <a:buNone/>
            </a:pPr>
            <a:r>
              <a:rPr lang="es-UY" altLang="es-UY" dirty="0"/>
              <a:t>28x Unidades </a:t>
            </a:r>
            <a:r>
              <a:rPr lang="es-UY" altLang="es-UY" baseline="-25000" dirty="0"/>
              <a:t>21</a:t>
            </a:r>
            <a:r>
              <a:rPr lang="es-UY" altLang="es-UY" dirty="0"/>
              <a:t>+13x Unidades </a:t>
            </a:r>
            <a:r>
              <a:rPr lang="es-UY" altLang="es-UY" baseline="-25000" dirty="0"/>
              <a:t>22</a:t>
            </a:r>
            <a:r>
              <a:rPr lang="es-UY" altLang="es-UY" dirty="0"/>
              <a:t>+19x Unidades </a:t>
            </a:r>
            <a:r>
              <a:rPr lang="es-UY" altLang="es-UY" baseline="-25000" dirty="0"/>
              <a:t>23</a:t>
            </a:r>
          </a:p>
          <a:p>
            <a:pPr>
              <a:buFontTx/>
              <a:buNone/>
            </a:pPr>
            <a:r>
              <a:rPr lang="es-UY" altLang="es-UY" dirty="0"/>
              <a:t>sea mínimo</a:t>
            </a:r>
          </a:p>
          <a:p>
            <a:endParaRPr lang="es-ES" altLang="es-UY" dirty="0"/>
          </a:p>
        </p:txBody>
      </p:sp>
      <p:pic>
        <p:nvPicPr>
          <p:cNvPr id="4" name="Imagen 3"/>
          <p:cNvPicPr>
            <a:picLocks noChangeAspect="1"/>
          </p:cNvPicPr>
          <p:nvPr/>
        </p:nvPicPr>
        <p:blipFill rotWithShape="1">
          <a:blip r:embed="rId2"/>
          <a:srcRect l="20258" b="2602"/>
          <a:stretch/>
        </p:blipFill>
        <p:spPr>
          <a:xfrm>
            <a:off x="7432270" y="3333135"/>
            <a:ext cx="4759730" cy="3270148"/>
          </a:xfrm>
          <a:prstGeom prst="rect">
            <a:avLst/>
          </a:prstGeom>
        </p:spPr>
      </p:pic>
    </p:spTree>
    <p:extLst>
      <p:ext uri="{BB962C8B-B14F-4D97-AF65-F5344CB8AC3E}">
        <p14:creationId xmlns:p14="http://schemas.microsoft.com/office/powerpoint/2010/main" val="885436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s-UY" altLang="es-UY"/>
              <a:t>Resolución</a:t>
            </a:r>
            <a:endParaRPr lang="es-ES" altLang="es-UY"/>
          </a:p>
        </p:txBody>
      </p:sp>
      <p:sp>
        <p:nvSpPr>
          <p:cNvPr id="4099" name="Rectangle 3"/>
          <p:cNvSpPr>
            <a:spLocks noGrp="1" noChangeArrowheads="1"/>
          </p:cNvSpPr>
          <p:nvPr>
            <p:ph type="body" idx="1"/>
          </p:nvPr>
        </p:nvSpPr>
        <p:spPr>
          <a:xfrm>
            <a:off x="0" y="1611570"/>
            <a:ext cx="10515600" cy="4351338"/>
          </a:xfrm>
        </p:spPr>
        <p:txBody>
          <a:bodyPr/>
          <a:lstStyle/>
          <a:p>
            <a:r>
              <a:rPr lang="es-UY" altLang="es-UY" dirty="0"/>
              <a:t>Restricciones</a:t>
            </a:r>
          </a:p>
          <a:p>
            <a:pPr lvl="1"/>
            <a:r>
              <a:rPr lang="es-UY" altLang="es-UY" dirty="0"/>
              <a:t>Satisfacer las necesidades de las ciudades</a:t>
            </a:r>
          </a:p>
          <a:p>
            <a:pPr lvl="2"/>
            <a:r>
              <a:rPr lang="es-UY" altLang="es-UY" dirty="0"/>
              <a:t>Unidades</a:t>
            </a:r>
            <a:r>
              <a:rPr lang="es-UY" altLang="es-UY" baseline="-25000" dirty="0"/>
              <a:t>11</a:t>
            </a:r>
            <a:r>
              <a:rPr lang="es-UY" altLang="es-UY" dirty="0"/>
              <a:t>+Unidades</a:t>
            </a:r>
            <a:r>
              <a:rPr lang="es-UY" altLang="es-UY" baseline="-25000" dirty="0"/>
              <a:t>21</a:t>
            </a:r>
            <a:r>
              <a:rPr lang="es-UY" altLang="es-UY" dirty="0"/>
              <a:t>=20</a:t>
            </a:r>
          </a:p>
          <a:p>
            <a:pPr lvl="2"/>
            <a:r>
              <a:rPr lang="es-UY" altLang="es-UY" dirty="0"/>
              <a:t>Unidades</a:t>
            </a:r>
            <a:r>
              <a:rPr lang="es-UY" altLang="es-UY" baseline="-25000" dirty="0"/>
              <a:t>12</a:t>
            </a:r>
            <a:r>
              <a:rPr lang="es-UY" altLang="es-UY" dirty="0"/>
              <a:t>+Unidades</a:t>
            </a:r>
            <a:r>
              <a:rPr lang="es-UY" altLang="es-UY" baseline="-25000" dirty="0"/>
              <a:t>22</a:t>
            </a:r>
            <a:r>
              <a:rPr lang="es-UY" altLang="es-UY" dirty="0"/>
              <a:t>=20</a:t>
            </a:r>
          </a:p>
          <a:p>
            <a:pPr lvl="2"/>
            <a:r>
              <a:rPr lang="es-UY" altLang="es-UY" dirty="0"/>
              <a:t>Unidades</a:t>
            </a:r>
            <a:r>
              <a:rPr lang="es-UY" altLang="es-UY" baseline="-25000" dirty="0"/>
              <a:t>13</a:t>
            </a:r>
            <a:r>
              <a:rPr lang="es-UY" altLang="es-UY" dirty="0"/>
              <a:t>+Unidades</a:t>
            </a:r>
            <a:r>
              <a:rPr lang="es-UY" altLang="es-UY" baseline="-25000" dirty="0"/>
              <a:t>23</a:t>
            </a:r>
            <a:r>
              <a:rPr lang="es-UY" altLang="es-UY" dirty="0"/>
              <a:t>=25</a:t>
            </a:r>
          </a:p>
          <a:p>
            <a:pPr lvl="1"/>
            <a:r>
              <a:rPr lang="es-UY" altLang="es-UY" dirty="0"/>
              <a:t>Que las fábricas se la banquen</a:t>
            </a:r>
          </a:p>
          <a:p>
            <a:pPr lvl="2"/>
            <a:r>
              <a:rPr lang="es-UY" altLang="es-UY" dirty="0"/>
              <a:t>Unidades</a:t>
            </a:r>
            <a:r>
              <a:rPr lang="es-UY" altLang="es-UY" baseline="-25000" dirty="0"/>
              <a:t>11</a:t>
            </a:r>
            <a:r>
              <a:rPr lang="es-UY" altLang="es-UY" dirty="0"/>
              <a:t>+Unidades</a:t>
            </a:r>
            <a:r>
              <a:rPr lang="es-UY" altLang="es-UY" baseline="-25000" dirty="0"/>
              <a:t>12</a:t>
            </a:r>
            <a:r>
              <a:rPr lang="es-UY" altLang="es-UY" dirty="0"/>
              <a:t>+Unidades</a:t>
            </a:r>
            <a:r>
              <a:rPr lang="es-UY" altLang="es-UY" baseline="-25000" dirty="0"/>
              <a:t>13</a:t>
            </a:r>
            <a:r>
              <a:rPr lang="es-UY" altLang="es-UY" dirty="0"/>
              <a:t>=25</a:t>
            </a:r>
          </a:p>
          <a:p>
            <a:pPr lvl="2"/>
            <a:r>
              <a:rPr lang="es-UY" altLang="es-UY" dirty="0"/>
              <a:t>Unidades</a:t>
            </a:r>
            <a:r>
              <a:rPr lang="es-UY" altLang="es-UY" baseline="-25000" dirty="0"/>
              <a:t>21</a:t>
            </a:r>
            <a:r>
              <a:rPr lang="es-UY" altLang="es-UY" dirty="0"/>
              <a:t>+Unidades</a:t>
            </a:r>
            <a:r>
              <a:rPr lang="es-UY" altLang="es-UY" baseline="-25000" dirty="0"/>
              <a:t>22</a:t>
            </a:r>
            <a:r>
              <a:rPr lang="es-UY" altLang="es-UY" dirty="0"/>
              <a:t>+Unidades</a:t>
            </a:r>
            <a:r>
              <a:rPr lang="es-UY" altLang="es-UY" baseline="-25000" dirty="0"/>
              <a:t>23</a:t>
            </a:r>
            <a:r>
              <a:rPr lang="es-UY" altLang="es-UY" dirty="0"/>
              <a:t>=40</a:t>
            </a:r>
          </a:p>
          <a:p>
            <a:pPr lvl="1"/>
            <a:r>
              <a:rPr lang="es-UY" altLang="es-UY" dirty="0"/>
              <a:t>No negatividad</a:t>
            </a:r>
          </a:p>
          <a:p>
            <a:pPr lvl="2"/>
            <a:r>
              <a:rPr lang="es-UY" altLang="es-UY" dirty="0" err="1"/>
              <a:t>Unidades</a:t>
            </a:r>
            <a:r>
              <a:rPr lang="es-UY" altLang="es-UY" baseline="-25000" dirty="0" err="1"/>
              <a:t>ij</a:t>
            </a:r>
            <a:r>
              <a:rPr lang="es-UY" altLang="es-UY" dirty="0"/>
              <a:t> &gt;= 0</a:t>
            </a:r>
          </a:p>
          <a:p>
            <a:pPr lvl="2">
              <a:buFontTx/>
              <a:buNone/>
            </a:pPr>
            <a:endParaRPr lang="es-UY" altLang="es-UY" dirty="0"/>
          </a:p>
          <a:p>
            <a:pPr lvl="2"/>
            <a:endParaRPr lang="es-UY" altLang="es-UY" dirty="0"/>
          </a:p>
          <a:p>
            <a:pPr lvl="2"/>
            <a:endParaRPr lang="es-UY" altLang="es-UY" dirty="0"/>
          </a:p>
          <a:p>
            <a:pPr lvl="2"/>
            <a:endParaRPr lang="es-ES" altLang="es-UY" dirty="0"/>
          </a:p>
        </p:txBody>
      </p:sp>
      <p:pic>
        <p:nvPicPr>
          <p:cNvPr id="4" name="Imagen 3"/>
          <p:cNvPicPr>
            <a:picLocks noChangeAspect="1"/>
          </p:cNvPicPr>
          <p:nvPr/>
        </p:nvPicPr>
        <p:blipFill rotWithShape="1">
          <a:blip r:embed="rId2"/>
          <a:srcRect l="20258" b="2602"/>
          <a:stretch/>
        </p:blipFill>
        <p:spPr>
          <a:xfrm>
            <a:off x="6485142" y="2937132"/>
            <a:ext cx="5706857" cy="3920867"/>
          </a:xfrm>
          <a:prstGeom prst="rect">
            <a:avLst/>
          </a:prstGeom>
        </p:spPr>
      </p:pic>
    </p:spTree>
    <p:extLst>
      <p:ext uri="{BB962C8B-B14F-4D97-AF65-F5344CB8AC3E}">
        <p14:creationId xmlns:p14="http://schemas.microsoft.com/office/powerpoint/2010/main" val="200561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081A763-E0D6-4FE5-9602-3E2EB5058012}"/>
              </a:ext>
            </a:extLst>
          </p:cNvPr>
          <p:cNvPicPr>
            <a:picLocks noChangeAspect="1"/>
          </p:cNvPicPr>
          <p:nvPr/>
        </p:nvPicPr>
        <p:blipFill>
          <a:blip r:embed="rId2"/>
          <a:stretch>
            <a:fillRect/>
          </a:stretch>
        </p:blipFill>
        <p:spPr>
          <a:xfrm>
            <a:off x="1627909" y="0"/>
            <a:ext cx="8936182" cy="6858000"/>
          </a:xfrm>
          <a:prstGeom prst="rect">
            <a:avLst/>
          </a:prstGeom>
        </p:spPr>
      </p:pic>
    </p:spTree>
    <p:extLst>
      <p:ext uri="{BB962C8B-B14F-4D97-AF65-F5344CB8AC3E}">
        <p14:creationId xmlns:p14="http://schemas.microsoft.com/office/powerpoint/2010/main" val="2284525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420B7FC-75B2-4B6F-9984-E337B34A25C8}"/>
              </a:ext>
            </a:extLst>
          </p:cNvPr>
          <p:cNvSpPr>
            <a:spLocks noGrp="1"/>
          </p:cNvSpPr>
          <p:nvPr>
            <p:ph type="title"/>
          </p:nvPr>
        </p:nvSpPr>
        <p:spPr/>
        <p:txBody>
          <a:bodyPr/>
          <a:lstStyle/>
          <a:p>
            <a:r>
              <a:rPr lang="es-MX" dirty="0"/>
              <a:t>Recursos Compartidos</a:t>
            </a:r>
          </a:p>
        </p:txBody>
      </p:sp>
      <p:sp>
        <p:nvSpPr>
          <p:cNvPr id="4" name="Rectángulo 3">
            <a:extLst>
              <a:ext uri="{FF2B5EF4-FFF2-40B4-BE49-F238E27FC236}">
                <a16:creationId xmlns:a16="http://schemas.microsoft.com/office/drawing/2014/main" xmlns="" id="{C7E9C49D-403D-4061-A494-06433E4AFCE8}"/>
              </a:ext>
            </a:extLst>
          </p:cNvPr>
          <p:cNvSpPr/>
          <p:nvPr/>
        </p:nvSpPr>
        <p:spPr>
          <a:xfrm>
            <a:off x="0" y="1410385"/>
            <a:ext cx="12192000" cy="461665"/>
          </a:xfrm>
          <a:prstGeom prst="rect">
            <a:avLst/>
          </a:prstGeom>
        </p:spPr>
        <p:txBody>
          <a:bodyPr wrap="square">
            <a:spAutoFit/>
          </a:bodyPr>
          <a:lstStyle/>
          <a:p>
            <a:r>
              <a:rPr lang="es-MX" sz="2400" dirty="0"/>
              <a:t>https://drive.google.com/drive/folders/1hOgyIjwg8JJXHrAGPxH4qa8UkU-58H9W?usp=sharing</a:t>
            </a:r>
          </a:p>
        </p:txBody>
      </p:sp>
      <p:pic>
        <p:nvPicPr>
          <p:cNvPr id="5" name="Imagen 4">
            <a:extLst>
              <a:ext uri="{FF2B5EF4-FFF2-40B4-BE49-F238E27FC236}">
                <a16:creationId xmlns:a16="http://schemas.microsoft.com/office/drawing/2014/main" xmlns="" id="{DB98C58B-E3AC-4FBB-82D1-FC2104ED68E9}"/>
              </a:ext>
            </a:extLst>
          </p:cNvPr>
          <p:cNvPicPr>
            <a:picLocks noChangeAspect="1"/>
          </p:cNvPicPr>
          <p:nvPr/>
        </p:nvPicPr>
        <p:blipFill>
          <a:blip r:embed="rId2"/>
          <a:stretch>
            <a:fillRect/>
          </a:stretch>
        </p:blipFill>
        <p:spPr>
          <a:xfrm>
            <a:off x="2762798" y="2114025"/>
            <a:ext cx="6666403" cy="4743975"/>
          </a:xfrm>
          <a:prstGeom prst="rect">
            <a:avLst/>
          </a:prstGeom>
        </p:spPr>
      </p:pic>
    </p:spTree>
    <p:extLst>
      <p:ext uri="{BB962C8B-B14F-4D97-AF65-F5344CB8AC3E}">
        <p14:creationId xmlns:p14="http://schemas.microsoft.com/office/powerpoint/2010/main" val="247435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6502C9F-7AEF-4DFB-A3E7-22BE1C3AFF7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A0CF8792-008A-4223-AC10-43ACF36EB8BD}"/>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xmlns="" id="{C5E2FA4F-8A4F-4F9F-8522-4EB737F1B09D}"/>
              </a:ext>
            </a:extLst>
          </p:cNvPr>
          <p:cNvPicPr>
            <a:picLocks noChangeAspect="1"/>
          </p:cNvPicPr>
          <p:nvPr/>
        </p:nvPicPr>
        <p:blipFill rotWithShape="1">
          <a:blip r:embed="rId3"/>
          <a:srcRect l="1744" r="33090"/>
          <a:stretch/>
        </p:blipFill>
        <p:spPr>
          <a:xfrm>
            <a:off x="0" y="1027905"/>
            <a:ext cx="12143102" cy="4719751"/>
          </a:xfrm>
          <a:prstGeom prst="rect">
            <a:avLst/>
          </a:prstGeom>
        </p:spPr>
      </p:pic>
    </p:spTree>
    <p:extLst>
      <p:ext uri="{BB962C8B-B14F-4D97-AF65-F5344CB8AC3E}">
        <p14:creationId xmlns:p14="http://schemas.microsoft.com/office/powerpoint/2010/main" val="3446667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¿Cuánto debe comprar?</a:t>
            </a:r>
          </a:p>
        </p:txBody>
      </p:sp>
      <p:pic>
        <p:nvPicPr>
          <p:cNvPr id="4100" name="Picture 4" descr="Resultado de imagen para duraznos caj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85" y="1490608"/>
            <a:ext cx="4239322" cy="278619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07282" y="2883705"/>
            <a:ext cx="3053528" cy="1200329"/>
          </a:xfrm>
          <a:prstGeom prst="rect">
            <a:avLst/>
          </a:prstGeom>
          <a:noFill/>
        </p:spPr>
        <p:txBody>
          <a:bodyPr wrap="none" rtlCol="0">
            <a:spAutoFit/>
          </a:bodyPr>
          <a:lstStyle/>
          <a:p>
            <a:pPr algn="ctr"/>
            <a:r>
              <a:rPr lang="es-UY" sz="3600" b="1" dirty="0"/>
              <a:t>Compra a $360</a:t>
            </a:r>
          </a:p>
          <a:p>
            <a:pPr algn="ctr"/>
            <a:r>
              <a:rPr lang="es-UY" sz="3600" b="1" dirty="0"/>
              <a:t>(12 duraznos)</a:t>
            </a:r>
          </a:p>
        </p:txBody>
      </p:sp>
      <p:pic>
        <p:nvPicPr>
          <p:cNvPr id="4102" name="Picture 6" descr="Resultado de imagen para durazn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85" y="4473381"/>
            <a:ext cx="4239322" cy="238461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867323" y="6196634"/>
            <a:ext cx="2533450" cy="646331"/>
          </a:xfrm>
          <a:prstGeom prst="rect">
            <a:avLst/>
          </a:prstGeom>
          <a:noFill/>
        </p:spPr>
        <p:txBody>
          <a:bodyPr wrap="none" rtlCol="0">
            <a:spAutoFit/>
          </a:bodyPr>
          <a:lstStyle/>
          <a:p>
            <a:pPr algn="ctr"/>
            <a:r>
              <a:rPr lang="es-UY" sz="3600" b="1" dirty="0"/>
              <a:t>Vende a $70</a:t>
            </a:r>
          </a:p>
        </p:txBody>
      </p:sp>
      <p:sp>
        <p:nvSpPr>
          <p:cNvPr id="5" name="Rectángulo 4"/>
          <p:cNvSpPr/>
          <p:nvPr/>
        </p:nvSpPr>
        <p:spPr>
          <a:xfrm>
            <a:off x="6096000" y="2229812"/>
            <a:ext cx="6096000" cy="3477875"/>
          </a:xfrm>
          <a:prstGeom prst="rect">
            <a:avLst/>
          </a:prstGeom>
        </p:spPr>
        <p:txBody>
          <a:bodyPr>
            <a:spAutoFit/>
          </a:bodyPr>
          <a:lstStyle/>
          <a:p>
            <a:r>
              <a:rPr lang="es-UY" sz="4400" dirty="0"/>
              <a:t>100 días de trabajo: </a:t>
            </a:r>
          </a:p>
          <a:p>
            <a:r>
              <a:rPr lang="es-UY" sz="4400" dirty="0"/>
              <a:t>20 veces vendió 7 cajas, </a:t>
            </a:r>
          </a:p>
          <a:p>
            <a:r>
              <a:rPr lang="es-UY" sz="4400" dirty="0"/>
              <a:t>40 veces vendió 8 cajas, </a:t>
            </a:r>
          </a:p>
          <a:p>
            <a:r>
              <a:rPr lang="es-UY" sz="4400" dirty="0"/>
              <a:t>30 veces vendió 9 cajas y 10 veces vendió las 10.</a:t>
            </a:r>
          </a:p>
        </p:txBody>
      </p:sp>
    </p:spTree>
    <p:extLst>
      <p:ext uri="{BB962C8B-B14F-4D97-AF65-F5344CB8AC3E}">
        <p14:creationId xmlns:p14="http://schemas.microsoft.com/office/powerpoint/2010/main" val="27905945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Resolución</a:t>
            </a:r>
          </a:p>
        </p:txBody>
      </p:sp>
      <p:pic>
        <p:nvPicPr>
          <p:cNvPr id="3" name="Imagen 2"/>
          <p:cNvPicPr>
            <a:picLocks noChangeAspect="1"/>
          </p:cNvPicPr>
          <p:nvPr/>
        </p:nvPicPr>
        <p:blipFill>
          <a:blip r:embed="rId2"/>
          <a:stretch>
            <a:fillRect/>
          </a:stretch>
        </p:blipFill>
        <p:spPr>
          <a:xfrm>
            <a:off x="1244543" y="1794836"/>
            <a:ext cx="9702913" cy="4420854"/>
          </a:xfrm>
          <a:prstGeom prst="rect">
            <a:avLst/>
          </a:prstGeom>
        </p:spPr>
      </p:pic>
    </p:spTree>
    <p:extLst>
      <p:ext uri="{BB962C8B-B14F-4D97-AF65-F5344CB8AC3E}">
        <p14:creationId xmlns:p14="http://schemas.microsoft.com/office/powerpoint/2010/main" val="872385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¿Bailamos?</a:t>
            </a:r>
          </a:p>
        </p:txBody>
      </p:sp>
      <p:pic>
        <p:nvPicPr>
          <p:cNvPr id="4" name="Imagen 3"/>
          <p:cNvPicPr>
            <a:picLocks noChangeAspect="1"/>
          </p:cNvPicPr>
          <p:nvPr/>
        </p:nvPicPr>
        <p:blipFill>
          <a:blip r:embed="rId3"/>
          <a:stretch>
            <a:fillRect/>
          </a:stretch>
        </p:blipFill>
        <p:spPr>
          <a:xfrm>
            <a:off x="218768" y="1582966"/>
            <a:ext cx="2760406" cy="2085824"/>
          </a:xfrm>
          <a:prstGeom prst="rect">
            <a:avLst/>
          </a:prstGeom>
        </p:spPr>
      </p:pic>
      <p:sp>
        <p:nvSpPr>
          <p:cNvPr id="5" name="Rectángulo 4"/>
          <p:cNvSpPr/>
          <p:nvPr/>
        </p:nvSpPr>
        <p:spPr>
          <a:xfrm>
            <a:off x="2979174" y="2419583"/>
            <a:ext cx="2831691" cy="369332"/>
          </a:xfrm>
          <a:prstGeom prst="rect">
            <a:avLst/>
          </a:prstGeom>
        </p:spPr>
        <p:txBody>
          <a:bodyPr wrap="square">
            <a:spAutoFit/>
          </a:bodyPr>
          <a:lstStyle/>
          <a:p>
            <a:r>
              <a:rPr lang="es-UY" dirty="0"/>
              <a:t>U$S 500 (60% lo cierran)</a:t>
            </a:r>
          </a:p>
        </p:txBody>
      </p:sp>
      <p:pic>
        <p:nvPicPr>
          <p:cNvPr id="8194" name="Picture 2" descr="Resultado de imagen para televisió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450092"/>
            <a:ext cx="2846439" cy="213482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684639" y="5148174"/>
            <a:ext cx="2775156" cy="369332"/>
          </a:xfrm>
          <a:prstGeom prst="rect">
            <a:avLst/>
          </a:prstGeom>
        </p:spPr>
        <p:txBody>
          <a:bodyPr wrap="square">
            <a:spAutoFit/>
          </a:bodyPr>
          <a:lstStyle/>
          <a:p>
            <a:r>
              <a:rPr lang="es-UY" dirty="0"/>
              <a:t>U$S 3.250 (80% éxito)</a:t>
            </a:r>
          </a:p>
        </p:txBody>
      </p:sp>
      <p:pic>
        <p:nvPicPr>
          <p:cNvPr id="8198"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1587" y="4450092"/>
            <a:ext cx="2134800" cy="2134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8137393" y="5148174"/>
            <a:ext cx="2240422" cy="369332"/>
          </a:xfrm>
          <a:prstGeom prst="rect">
            <a:avLst/>
          </a:prstGeom>
        </p:spPr>
        <p:txBody>
          <a:bodyPr wrap="none">
            <a:spAutoFit/>
          </a:bodyPr>
          <a:lstStyle/>
          <a:p>
            <a:r>
              <a:rPr lang="es-UY" dirty="0"/>
              <a:t>U$S 2.000 (50% éxito)</a:t>
            </a:r>
          </a:p>
        </p:txBody>
      </p:sp>
      <p:pic>
        <p:nvPicPr>
          <p:cNvPr id="8200" name="Picture 8" descr="Resultado de imagen para sa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4066" y="247187"/>
            <a:ext cx="2172396" cy="2172396"/>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10859730" y="1120651"/>
            <a:ext cx="2831691" cy="369332"/>
          </a:xfrm>
          <a:prstGeom prst="rect">
            <a:avLst/>
          </a:prstGeom>
        </p:spPr>
        <p:txBody>
          <a:bodyPr wrap="square">
            <a:spAutoFit/>
          </a:bodyPr>
          <a:lstStyle/>
          <a:p>
            <a:r>
              <a:rPr lang="es-UY" dirty="0">
                <a:solidFill>
                  <a:srgbClr val="FF0000"/>
                </a:solidFill>
              </a:rPr>
              <a:t>-U$S 1.250 </a:t>
            </a:r>
          </a:p>
        </p:txBody>
      </p:sp>
      <p:pic>
        <p:nvPicPr>
          <p:cNvPr id="8202" name="Picture 10" descr="Resultado de imagen para happy fa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3561" y="2485161"/>
            <a:ext cx="2170800" cy="2170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0814954" y="3299458"/>
            <a:ext cx="1133644" cy="369332"/>
          </a:xfrm>
          <a:prstGeom prst="rect">
            <a:avLst/>
          </a:prstGeom>
        </p:spPr>
        <p:txBody>
          <a:bodyPr wrap="none">
            <a:spAutoFit/>
          </a:bodyPr>
          <a:lstStyle/>
          <a:p>
            <a:r>
              <a:rPr lang="es-UY" dirty="0">
                <a:solidFill>
                  <a:srgbClr val="00B050"/>
                </a:solidFill>
              </a:rPr>
              <a:t>U$S 7.500</a:t>
            </a:r>
          </a:p>
        </p:txBody>
      </p:sp>
    </p:spTree>
    <p:extLst>
      <p:ext uri="{BB962C8B-B14F-4D97-AF65-F5344CB8AC3E}">
        <p14:creationId xmlns:p14="http://schemas.microsoft.com/office/powerpoint/2010/main" val="986287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Resolución</a:t>
            </a:r>
          </a:p>
        </p:txBody>
      </p:sp>
      <p:pic>
        <p:nvPicPr>
          <p:cNvPr id="4" name="Imagen 3"/>
          <p:cNvPicPr>
            <a:picLocks noChangeAspect="1"/>
          </p:cNvPicPr>
          <p:nvPr/>
        </p:nvPicPr>
        <p:blipFill>
          <a:blip r:embed="rId2"/>
          <a:stretch>
            <a:fillRect/>
          </a:stretch>
        </p:blipFill>
        <p:spPr>
          <a:xfrm>
            <a:off x="0" y="1363330"/>
            <a:ext cx="11946194" cy="5210840"/>
          </a:xfrm>
          <a:prstGeom prst="rect">
            <a:avLst/>
          </a:prstGeom>
        </p:spPr>
      </p:pic>
    </p:spTree>
    <p:extLst>
      <p:ext uri="{BB962C8B-B14F-4D97-AF65-F5344CB8AC3E}">
        <p14:creationId xmlns:p14="http://schemas.microsoft.com/office/powerpoint/2010/main" val="4233376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n para knapsack probl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701" y="4293721"/>
            <a:ext cx="3579574" cy="253775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UY" dirty="0"/>
              <a:t>¿Se acuerdan?</a:t>
            </a:r>
          </a:p>
        </p:txBody>
      </p:sp>
      <p:pic>
        <p:nvPicPr>
          <p:cNvPr id="4" name="Imagen 3">
            <a:extLst>
              <a:ext uri="{FF2B5EF4-FFF2-40B4-BE49-F238E27FC236}">
                <a16:creationId xmlns:a16="http://schemas.microsoft.com/office/drawing/2014/main" xmlns="" id="{35327501-62B5-478A-9322-DE935224722B}"/>
              </a:ext>
            </a:extLst>
          </p:cNvPr>
          <p:cNvPicPr>
            <a:picLocks noChangeAspect="1"/>
          </p:cNvPicPr>
          <p:nvPr/>
        </p:nvPicPr>
        <p:blipFill>
          <a:blip r:embed="rId4"/>
          <a:stretch>
            <a:fillRect/>
          </a:stretch>
        </p:blipFill>
        <p:spPr>
          <a:xfrm>
            <a:off x="539750" y="3870120"/>
            <a:ext cx="3409950" cy="1295400"/>
          </a:xfrm>
          <a:prstGeom prst="rect">
            <a:avLst/>
          </a:prstGeom>
        </p:spPr>
      </p:pic>
      <p:sp>
        <p:nvSpPr>
          <p:cNvPr id="5" name="CuadroTexto 4">
            <a:extLst>
              <a:ext uri="{FF2B5EF4-FFF2-40B4-BE49-F238E27FC236}">
                <a16:creationId xmlns:a16="http://schemas.microsoft.com/office/drawing/2014/main" xmlns="" id="{9E98E202-6FDD-4B4F-ADD0-ECA2487873DA}"/>
              </a:ext>
            </a:extLst>
          </p:cNvPr>
          <p:cNvSpPr txBox="1"/>
          <p:nvPr/>
        </p:nvSpPr>
        <p:spPr>
          <a:xfrm>
            <a:off x="539750" y="3334434"/>
            <a:ext cx="3875805" cy="2308324"/>
          </a:xfrm>
          <a:prstGeom prst="rect">
            <a:avLst/>
          </a:prstGeom>
          <a:noFill/>
        </p:spPr>
        <p:txBody>
          <a:bodyPr wrap="none" rtlCol="0">
            <a:spAutoFit/>
          </a:bodyPr>
          <a:lstStyle/>
          <a:p>
            <a:r>
              <a:rPr lang="es-MX" dirty="0"/>
              <a:t>Encontrar un vector V tal que maximice</a:t>
            </a:r>
          </a:p>
          <a:p>
            <a:endParaRPr lang="es-MX" dirty="0"/>
          </a:p>
          <a:p>
            <a:endParaRPr lang="es-MX" dirty="0"/>
          </a:p>
          <a:p>
            <a:endParaRPr lang="es-MX" dirty="0"/>
          </a:p>
          <a:p>
            <a:endParaRPr lang="es-MX" dirty="0"/>
          </a:p>
          <a:p>
            <a:endParaRPr lang="es-MX" dirty="0"/>
          </a:p>
          <a:p>
            <a:endParaRPr lang="es-MX" dirty="0"/>
          </a:p>
          <a:p>
            <a:r>
              <a:rPr lang="es-MX" dirty="0"/>
              <a:t>Sujeto a la restricción de que</a:t>
            </a:r>
          </a:p>
        </p:txBody>
      </p:sp>
      <p:pic>
        <p:nvPicPr>
          <p:cNvPr id="6" name="Imagen 5">
            <a:extLst>
              <a:ext uri="{FF2B5EF4-FFF2-40B4-BE49-F238E27FC236}">
                <a16:creationId xmlns:a16="http://schemas.microsoft.com/office/drawing/2014/main" xmlns="" id="{73497EDB-F09A-4992-BB32-5625BBFCE29D}"/>
              </a:ext>
            </a:extLst>
          </p:cNvPr>
          <p:cNvPicPr>
            <a:picLocks noChangeAspect="1"/>
          </p:cNvPicPr>
          <p:nvPr/>
        </p:nvPicPr>
        <p:blipFill>
          <a:blip r:embed="rId5"/>
          <a:stretch>
            <a:fillRect/>
          </a:stretch>
        </p:blipFill>
        <p:spPr>
          <a:xfrm>
            <a:off x="628651" y="5645150"/>
            <a:ext cx="2818858" cy="847725"/>
          </a:xfrm>
          <a:prstGeom prst="rect">
            <a:avLst/>
          </a:prstGeom>
        </p:spPr>
      </p:pic>
      <p:sp>
        <p:nvSpPr>
          <p:cNvPr id="7" name="Título 1">
            <a:extLst>
              <a:ext uri="{FF2B5EF4-FFF2-40B4-BE49-F238E27FC236}">
                <a16:creationId xmlns:a16="http://schemas.microsoft.com/office/drawing/2014/main" xmlns="" id="{07900037-1E56-4962-A954-1FDBEB6A3628}"/>
              </a:ext>
            </a:extLst>
          </p:cNvPr>
          <p:cNvSpPr txBox="1">
            <a:spLocks/>
          </p:cNvSpPr>
          <p:nvPr/>
        </p:nvSpPr>
        <p:spPr>
          <a:xfrm>
            <a:off x="628651" y="18696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UY" dirty="0"/>
              <a:t>Problema de la Mochila - Formalizado</a:t>
            </a:r>
          </a:p>
        </p:txBody>
      </p:sp>
      <p:pic>
        <p:nvPicPr>
          <p:cNvPr id="8" name="Picture 2" descr="Resultado de imagen para brute force">
            <a:extLst>
              <a:ext uri="{FF2B5EF4-FFF2-40B4-BE49-F238E27FC236}">
                <a16:creationId xmlns:a16="http://schemas.microsoft.com/office/drawing/2014/main" xmlns="" id="{42DF3C58-1145-4BAC-9571-325F04DD017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5730"/>
          <a:stretch/>
        </p:blipFill>
        <p:spPr bwMode="auto">
          <a:xfrm>
            <a:off x="5093177" y="3250310"/>
            <a:ext cx="2536348" cy="14266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greedy">
            <a:extLst>
              <a:ext uri="{FF2B5EF4-FFF2-40B4-BE49-F238E27FC236}">
                <a16:creationId xmlns:a16="http://schemas.microsoft.com/office/drawing/2014/main" xmlns="" id="{DC691A2C-7A3E-4D3B-8538-611FEAA38A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93178" y="4715106"/>
            <a:ext cx="2536348" cy="194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err="1">
                <a:solidFill>
                  <a:srgbClr val="FFFFFF"/>
                </a:solidFill>
              </a:rPr>
              <a:t>Gobernanza</a:t>
            </a:r>
            <a:endParaRPr lang="en-US" sz="5400" dirty="0">
              <a:solidFill>
                <a:srgbClr val="FFFFFF"/>
              </a:solidFill>
            </a:endParaRPr>
          </a:p>
        </p:txBody>
      </p:sp>
      <p:pic>
        <p:nvPicPr>
          <p:cNvPr id="1026" name="Picture 2" descr="Resultado de imagen para citizen data scientist jok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7845" y="307731"/>
            <a:ext cx="3520307" cy="39976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sultado de imagen para breaking bad">
            <a:extLst>
              <a:ext uri="{FF2B5EF4-FFF2-40B4-BE49-F238E27FC236}">
                <a16:creationId xmlns:a16="http://schemas.microsoft.com/office/drawing/2014/main" xmlns="" id="{EC245E5B-75A6-4696-ABA4-55ACB33B1FA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57353" y="307731"/>
            <a:ext cx="477329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7101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097F73F-2976-468E-AB06-BF5862007C8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xmlns="" id="{C180B0C4-9E98-4D08-8270-424DF161F442}"/>
              </a:ext>
            </a:extLst>
          </p:cNvPr>
          <p:cNvSpPr>
            <a:spLocks noGrp="1"/>
          </p:cNvSpPr>
          <p:nvPr>
            <p:ph idx="1"/>
          </p:nvPr>
        </p:nvSpPr>
        <p:spPr/>
        <p:txBody>
          <a:bodyPr/>
          <a:lstStyle/>
          <a:p>
            <a:endParaRPr lang="es-MX"/>
          </a:p>
        </p:txBody>
      </p:sp>
      <p:pic>
        <p:nvPicPr>
          <p:cNvPr id="7170" name="Picture 2" descr="Resultado de imagen para greedy">
            <a:extLst>
              <a:ext uri="{FF2B5EF4-FFF2-40B4-BE49-F238E27FC236}">
                <a16:creationId xmlns:a16="http://schemas.microsoft.com/office/drawing/2014/main" xmlns="" id="{D605B0B8-791E-43CF-9261-467D37325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1273"/>
            <a:ext cx="2701925" cy="207545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brute force">
            <a:extLst>
              <a:ext uri="{FF2B5EF4-FFF2-40B4-BE49-F238E27FC236}">
                <a16:creationId xmlns:a16="http://schemas.microsoft.com/office/drawing/2014/main" xmlns="" id="{B2092D83-77B2-4D9A-9146-2B8D5640A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8400" y="2238873"/>
            <a:ext cx="3111624" cy="207545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sultado de imagen para search tree">
            <a:extLst>
              <a:ext uri="{FF2B5EF4-FFF2-40B4-BE49-F238E27FC236}">
                <a16:creationId xmlns:a16="http://schemas.microsoft.com/office/drawing/2014/main" xmlns="" id="{37C0B57F-CEBF-4297-995F-613EEB3A65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3206" y="946397"/>
            <a:ext cx="6015194" cy="554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07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2497DC-06C4-4EA6-B8C5-2BA87A26FAC9}"/>
              </a:ext>
            </a:extLst>
          </p:cNvPr>
          <p:cNvSpPr>
            <a:spLocks noGrp="1"/>
          </p:cNvSpPr>
          <p:nvPr>
            <p:ph type="title"/>
          </p:nvPr>
        </p:nvSpPr>
        <p:spPr/>
        <p:txBody>
          <a:bodyPr/>
          <a:lstStyle/>
          <a:p>
            <a:r>
              <a:rPr lang="es-MX" dirty="0"/>
              <a:t>Árbol de búsqueda para enumerar </a:t>
            </a:r>
            <a:r>
              <a:rPr lang="es-MX" dirty="0" err="1"/>
              <a:t>posiblidades</a:t>
            </a:r>
            <a:endParaRPr lang="es-MX" dirty="0"/>
          </a:p>
        </p:txBody>
      </p:sp>
      <p:sp>
        <p:nvSpPr>
          <p:cNvPr id="3" name="Marcador de contenido 2">
            <a:extLst>
              <a:ext uri="{FF2B5EF4-FFF2-40B4-BE49-F238E27FC236}">
                <a16:creationId xmlns:a16="http://schemas.microsoft.com/office/drawing/2014/main" xmlns="" id="{A8C7054E-CF9C-475D-A7D5-913F97C9D063}"/>
              </a:ext>
            </a:extLst>
          </p:cNvPr>
          <p:cNvSpPr>
            <a:spLocks noGrp="1"/>
          </p:cNvSpPr>
          <p:nvPr>
            <p:ph idx="1"/>
          </p:nvPr>
        </p:nvSpPr>
        <p:spPr>
          <a:xfrm>
            <a:off x="7708900" y="1927225"/>
            <a:ext cx="4483100" cy="4351338"/>
          </a:xfrm>
        </p:spPr>
        <p:txBody>
          <a:bodyPr/>
          <a:lstStyle/>
          <a:p>
            <a:r>
              <a:rPr lang="es-MX" dirty="0"/>
              <a:t>¿Cantidad de niveles?</a:t>
            </a:r>
          </a:p>
          <a:p>
            <a:r>
              <a:rPr lang="es-MX" dirty="0"/>
              <a:t>¿Cantidad de nodos?</a:t>
            </a:r>
          </a:p>
        </p:txBody>
      </p:sp>
      <p:pic>
        <p:nvPicPr>
          <p:cNvPr id="5" name="Imagen 4">
            <a:extLst>
              <a:ext uri="{FF2B5EF4-FFF2-40B4-BE49-F238E27FC236}">
                <a16:creationId xmlns:a16="http://schemas.microsoft.com/office/drawing/2014/main" xmlns="" id="{C27F6F0D-6386-4A7B-B195-EE835779AF96}"/>
              </a:ext>
            </a:extLst>
          </p:cNvPr>
          <p:cNvPicPr>
            <a:picLocks noChangeAspect="1"/>
          </p:cNvPicPr>
          <p:nvPr/>
        </p:nvPicPr>
        <p:blipFill>
          <a:blip r:embed="rId3"/>
          <a:stretch>
            <a:fillRect/>
          </a:stretch>
        </p:blipFill>
        <p:spPr>
          <a:xfrm>
            <a:off x="0" y="1690688"/>
            <a:ext cx="7534275" cy="5162550"/>
          </a:xfrm>
          <a:prstGeom prst="rect">
            <a:avLst/>
          </a:prstGeom>
        </p:spPr>
      </p:pic>
    </p:spTree>
    <p:extLst>
      <p:ext uri="{BB962C8B-B14F-4D97-AF65-F5344CB8AC3E}">
        <p14:creationId xmlns:p14="http://schemas.microsoft.com/office/powerpoint/2010/main" val="497445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94E4631-B058-4ADA-8C8B-B9E308648BFF}"/>
              </a:ext>
            </a:extLst>
          </p:cNvPr>
          <p:cNvSpPr>
            <a:spLocks noGrp="1"/>
          </p:cNvSpPr>
          <p:nvPr>
            <p:ph type="title"/>
          </p:nvPr>
        </p:nvSpPr>
        <p:spPr/>
        <p:txBody>
          <a:bodyPr/>
          <a:lstStyle/>
          <a:p>
            <a:r>
              <a:rPr lang="es-MX" dirty="0" err="1"/>
              <a:t>Fibonnaci</a:t>
            </a:r>
            <a:r>
              <a:rPr lang="es-MX" dirty="0"/>
              <a:t> Recursivo (6) = 13</a:t>
            </a:r>
          </a:p>
        </p:txBody>
      </p:sp>
      <p:pic>
        <p:nvPicPr>
          <p:cNvPr id="4" name="Imagen 3">
            <a:extLst>
              <a:ext uri="{FF2B5EF4-FFF2-40B4-BE49-F238E27FC236}">
                <a16:creationId xmlns:a16="http://schemas.microsoft.com/office/drawing/2014/main" xmlns="" id="{0B9BA22A-42C6-4B81-8430-EC5452D5C1A0}"/>
              </a:ext>
            </a:extLst>
          </p:cNvPr>
          <p:cNvPicPr>
            <a:picLocks noChangeAspect="1"/>
          </p:cNvPicPr>
          <p:nvPr/>
        </p:nvPicPr>
        <p:blipFill rotWithShape="1">
          <a:blip r:embed="rId3"/>
          <a:srcRect l="17466" t="32986" r="42363" b="37169"/>
          <a:stretch/>
        </p:blipFill>
        <p:spPr>
          <a:xfrm>
            <a:off x="1007551" y="2209007"/>
            <a:ext cx="10176897" cy="4252912"/>
          </a:xfrm>
          <a:prstGeom prst="rect">
            <a:avLst/>
          </a:prstGeom>
        </p:spPr>
      </p:pic>
    </p:spTree>
    <p:extLst>
      <p:ext uri="{BB962C8B-B14F-4D97-AF65-F5344CB8AC3E}">
        <p14:creationId xmlns:p14="http://schemas.microsoft.com/office/powerpoint/2010/main" val="9678650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0CD99F6-E406-4F75-8C96-B6E9BE1023E0}"/>
              </a:ext>
            </a:extLst>
          </p:cNvPr>
          <p:cNvSpPr>
            <a:spLocks noGrp="1"/>
          </p:cNvSpPr>
          <p:nvPr>
            <p:ph type="title"/>
          </p:nvPr>
        </p:nvSpPr>
        <p:spPr/>
        <p:txBody>
          <a:bodyPr/>
          <a:lstStyle/>
          <a:p>
            <a:r>
              <a:rPr lang="es-MX" dirty="0"/>
              <a:t>Programación Dinámica</a:t>
            </a:r>
          </a:p>
        </p:txBody>
      </p:sp>
      <p:pic>
        <p:nvPicPr>
          <p:cNvPr id="3" name="Imagen 2">
            <a:extLst>
              <a:ext uri="{FF2B5EF4-FFF2-40B4-BE49-F238E27FC236}">
                <a16:creationId xmlns:a16="http://schemas.microsoft.com/office/drawing/2014/main" xmlns="" id="{0892CB6C-488F-468A-92BA-A316DB894350}"/>
              </a:ext>
            </a:extLst>
          </p:cNvPr>
          <p:cNvPicPr>
            <a:picLocks noChangeAspect="1"/>
          </p:cNvPicPr>
          <p:nvPr/>
        </p:nvPicPr>
        <p:blipFill>
          <a:blip r:embed="rId3"/>
          <a:stretch>
            <a:fillRect/>
          </a:stretch>
        </p:blipFill>
        <p:spPr>
          <a:xfrm>
            <a:off x="2763044" y="1538288"/>
            <a:ext cx="6665912" cy="5122947"/>
          </a:xfrm>
          <a:prstGeom prst="rect">
            <a:avLst/>
          </a:prstGeom>
        </p:spPr>
      </p:pic>
    </p:spTree>
    <p:extLst>
      <p:ext uri="{BB962C8B-B14F-4D97-AF65-F5344CB8AC3E}">
        <p14:creationId xmlns:p14="http://schemas.microsoft.com/office/powerpoint/2010/main" val="1343998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E221D3-3A7D-40BB-9478-4CC3DD5BE314}"/>
              </a:ext>
            </a:extLst>
          </p:cNvPr>
          <p:cNvSpPr>
            <a:spLocks noGrp="1"/>
          </p:cNvSpPr>
          <p:nvPr>
            <p:ph type="title"/>
          </p:nvPr>
        </p:nvSpPr>
        <p:spPr/>
        <p:txBody>
          <a:bodyPr/>
          <a:lstStyle/>
          <a:p>
            <a:r>
              <a:rPr lang="es-MX" dirty="0"/>
              <a:t>¿Cuándo Funciona?</a:t>
            </a:r>
          </a:p>
        </p:txBody>
      </p:sp>
      <p:sp>
        <p:nvSpPr>
          <p:cNvPr id="3" name="Marcador de contenido 2">
            <a:extLst>
              <a:ext uri="{FF2B5EF4-FFF2-40B4-BE49-F238E27FC236}">
                <a16:creationId xmlns:a16="http://schemas.microsoft.com/office/drawing/2014/main" xmlns="" id="{40A909BF-D6F6-4971-9E63-A491110394FC}"/>
              </a:ext>
            </a:extLst>
          </p:cNvPr>
          <p:cNvSpPr>
            <a:spLocks noGrp="1"/>
          </p:cNvSpPr>
          <p:nvPr>
            <p:ph idx="1"/>
          </p:nvPr>
        </p:nvSpPr>
        <p:spPr/>
        <p:txBody>
          <a:bodyPr/>
          <a:lstStyle/>
          <a:p>
            <a:r>
              <a:rPr lang="es-MX" dirty="0"/>
              <a:t>La solución global se puede encontrar combinando soluciones a subproblemas locales?</a:t>
            </a:r>
          </a:p>
          <a:p>
            <a:pPr lvl="1"/>
            <a:r>
              <a:rPr lang="es-MX" dirty="0" err="1"/>
              <a:t>Fib</a:t>
            </a:r>
            <a:r>
              <a:rPr lang="es-MX" dirty="0"/>
              <a:t>(x) = </a:t>
            </a:r>
            <a:r>
              <a:rPr lang="es-MX" dirty="0" err="1"/>
              <a:t>fib</a:t>
            </a:r>
            <a:r>
              <a:rPr lang="es-MX" dirty="0"/>
              <a:t>(x-1) + </a:t>
            </a:r>
            <a:r>
              <a:rPr lang="es-MX" dirty="0" err="1"/>
              <a:t>fib</a:t>
            </a:r>
            <a:r>
              <a:rPr lang="es-MX" dirty="0"/>
              <a:t>(x-2)</a:t>
            </a:r>
          </a:p>
          <a:p>
            <a:pPr lvl="1"/>
            <a:endParaRPr lang="es-MX" dirty="0"/>
          </a:p>
          <a:p>
            <a:r>
              <a:rPr lang="es-MX" dirty="0"/>
              <a:t>Los subproblemas son repetitivos?</a:t>
            </a:r>
          </a:p>
          <a:p>
            <a:pPr lvl="1"/>
            <a:endParaRPr lang="es-MX" dirty="0"/>
          </a:p>
        </p:txBody>
      </p:sp>
      <p:pic>
        <p:nvPicPr>
          <p:cNvPr id="12290" name="Picture 2" descr="Resultado de imagen para divide y conquistaras">
            <a:extLst>
              <a:ext uri="{FF2B5EF4-FFF2-40B4-BE49-F238E27FC236}">
                <a16:creationId xmlns:a16="http://schemas.microsoft.com/office/drawing/2014/main" xmlns="" id="{3FC5EC1C-8573-40CB-AEBE-4DC61A7B99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2354" y="2506662"/>
            <a:ext cx="2791110" cy="412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927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9B797C5-C125-4D1F-A299-6E6F50CDBEF6}"/>
              </a:ext>
            </a:extLst>
          </p:cNvPr>
          <p:cNvSpPr>
            <a:spLocks noGrp="1"/>
          </p:cNvSpPr>
          <p:nvPr>
            <p:ph type="title"/>
          </p:nvPr>
        </p:nvSpPr>
        <p:spPr/>
        <p:txBody>
          <a:bodyPr/>
          <a:lstStyle/>
          <a:p>
            <a:r>
              <a:rPr lang="es-MX" dirty="0"/>
              <a:t>¿Aplica?</a:t>
            </a:r>
          </a:p>
        </p:txBody>
      </p:sp>
      <p:pic>
        <p:nvPicPr>
          <p:cNvPr id="4" name="Imagen 3">
            <a:extLst>
              <a:ext uri="{FF2B5EF4-FFF2-40B4-BE49-F238E27FC236}">
                <a16:creationId xmlns:a16="http://schemas.microsoft.com/office/drawing/2014/main" xmlns="" id="{76AFD124-B349-4A98-9AF8-A738A8F2D9C4}"/>
              </a:ext>
            </a:extLst>
          </p:cNvPr>
          <p:cNvPicPr>
            <a:picLocks noChangeAspect="1"/>
          </p:cNvPicPr>
          <p:nvPr/>
        </p:nvPicPr>
        <p:blipFill>
          <a:blip r:embed="rId3"/>
          <a:stretch>
            <a:fillRect/>
          </a:stretch>
        </p:blipFill>
        <p:spPr>
          <a:xfrm>
            <a:off x="2219325" y="1690688"/>
            <a:ext cx="7753350" cy="5162550"/>
          </a:xfrm>
          <a:prstGeom prst="rect">
            <a:avLst/>
          </a:prstGeom>
        </p:spPr>
      </p:pic>
    </p:spTree>
    <p:extLst>
      <p:ext uri="{BB962C8B-B14F-4D97-AF65-F5344CB8AC3E}">
        <p14:creationId xmlns:p14="http://schemas.microsoft.com/office/powerpoint/2010/main" val="82679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F2E2AAF-8BE2-4FC2-BF67-D1F658821BFF}"/>
              </a:ext>
            </a:extLst>
          </p:cNvPr>
          <p:cNvSpPr>
            <a:spLocks noGrp="1"/>
          </p:cNvSpPr>
          <p:nvPr>
            <p:ph type="title"/>
          </p:nvPr>
        </p:nvSpPr>
        <p:spPr/>
        <p:txBody>
          <a:bodyPr/>
          <a:lstStyle/>
          <a:p>
            <a:r>
              <a:rPr lang="es-MX" dirty="0"/>
              <a:t>¿Aplica?</a:t>
            </a:r>
          </a:p>
        </p:txBody>
      </p:sp>
      <p:pic>
        <p:nvPicPr>
          <p:cNvPr id="3" name="Imagen 2">
            <a:extLst>
              <a:ext uri="{FF2B5EF4-FFF2-40B4-BE49-F238E27FC236}">
                <a16:creationId xmlns:a16="http://schemas.microsoft.com/office/drawing/2014/main" xmlns="" id="{DDB6FB7B-22A0-4EF9-A979-71CD2ADF3634}"/>
              </a:ext>
            </a:extLst>
          </p:cNvPr>
          <p:cNvPicPr>
            <a:picLocks noChangeAspect="1"/>
          </p:cNvPicPr>
          <p:nvPr/>
        </p:nvPicPr>
        <p:blipFill>
          <a:blip r:embed="rId3"/>
          <a:stretch>
            <a:fillRect/>
          </a:stretch>
        </p:blipFill>
        <p:spPr>
          <a:xfrm>
            <a:off x="885825" y="1504950"/>
            <a:ext cx="10420350" cy="5353050"/>
          </a:xfrm>
          <a:prstGeom prst="rect">
            <a:avLst/>
          </a:prstGeom>
        </p:spPr>
      </p:pic>
    </p:spTree>
    <p:extLst>
      <p:ext uri="{BB962C8B-B14F-4D97-AF65-F5344CB8AC3E}">
        <p14:creationId xmlns:p14="http://schemas.microsoft.com/office/powerpoint/2010/main" val="32335265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sultado de imagen para tired">
            <a:extLst>
              <a:ext uri="{FF2B5EF4-FFF2-40B4-BE49-F238E27FC236}">
                <a16:creationId xmlns:a16="http://schemas.microsoft.com/office/drawing/2014/main" xmlns="" id="{F3FA314B-8993-4EBB-BD89-4F9D81512C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16" b="217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xmlns="" id="{48B6E219-B87C-4EF5-9040-C522F24A9524}"/>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¿Cansados?</a:t>
            </a:r>
          </a:p>
        </p:txBody>
      </p:sp>
      <p:cxnSp>
        <p:nvCxnSpPr>
          <p:cNvPr id="73" name="Straight Connector 72">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954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Estadística y data Experimental</a:t>
            </a:r>
          </a:p>
        </p:txBody>
      </p:sp>
      <p:pic>
        <p:nvPicPr>
          <p:cNvPr id="4" name="Imagen 3" descr="Imagen que contiene motocicleta, objeto, bicicleta, motor&#10;&#10;Descripción generada automáticamente">
            <a:extLst>
              <a:ext uri="{FF2B5EF4-FFF2-40B4-BE49-F238E27FC236}">
                <a16:creationId xmlns:a16="http://schemas.microsoft.com/office/drawing/2014/main" xmlns="" id="{C27372E4-5C97-4097-84EE-50E55DEAC4FE}"/>
              </a:ext>
            </a:extLst>
          </p:cNvPr>
          <p:cNvPicPr>
            <a:picLocks noChangeAspect="1"/>
          </p:cNvPicPr>
          <p:nvPr/>
        </p:nvPicPr>
        <p:blipFill>
          <a:blip r:embed="rId3"/>
          <a:stretch>
            <a:fillRect/>
          </a:stretch>
        </p:blipFill>
        <p:spPr>
          <a:xfrm>
            <a:off x="602961" y="307731"/>
            <a:ext cx="4890075" cy="3997637"/>
          </a:xfrm>
          <a:prstGeom prst="rect">
            <a:avLst/>
          </a:prstGeom>
        </p:spPr>
      </p:pic>
      <p:pic>
        <p:nvPicPr>
          <p:cNvPr id="3" name="Imagen 2">
            <a:extLst>
              <a:ext uri="{FF2B5EF4-FFF2-40B4-BE49-F238E27FC236}">
                <a16:creationId xmlns:a16="http://schemas.microsoft.com/office/drawing/2014/main" xmlns="" id="{1E281C5C-BA95-47BD-839F-BAD06E11B4E5}"/>
              </a:ext>
            </a:extLst>
          </p:cNvPr>
          <p:cNvPicPr>
            <a:picLocks noChangeAspect="1"/>
          </p:cNvPicPr>
          <p:nvPr/>
        </p:nvPicPr>
        <p:blipFill>
          <a:blip r:embed="rId4"/>
          <a:stretch>
            <a:fillRect/>
          </a:stretch>
        </p:blipFill>
        <p:spPr>
          <a:xfrm>
            <a:off x="6478910" y="307731"/>
            <a:ext cx="5330182" cy="3997637"/>
          </a:xfrm>
          <a:prstGeom prst="rect">
            <a:avLst/>
          </a:prstGeom>
        </p:spPr>
      </p:pic>
      <p:cxnSp>
        <p:nvCxnSpPr>
          <p:cNvPr id="13" name="Straight Connector 12">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6204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5551359" y="1553949"/>
            <a:ext cx="5669931" cy="4256920"/>
          </a:xfrm>
          <a:prstGeom prst="rect">
            <a:avLst/>
          </a:prstGeom>
        </p:spPr>
      </p:pic>
      <p:pic>
        <p:nvPicPr>
          <p:cNvPr id="10" name="Imagen 9"/>
          <p:cNvPicPr>
            <a:picLocks noChangeAspect="1"/>
          </p:cNvPicPr>
          <p:nvPr/>
        </p:nvPicPr>
        <p:blipFill>
          <a:blip r:embed="rId4"/>
          <a:stretch>
            <a:fillRect/>
          </a:stretch>
        </p:blipFill>
        <p:spPr>
          <a:xfrm>
            <a:off x="351289" y="1553948"/>
            <a:ext cx="5200070" cy="4256920"/>
          </a:xfrm>
          <a:prstGeom prst="rect">
            <a:avLst/>
          </a:prstGeom>
        </p:spPr>
      </p:pic>
      <p:sp>
        <p:nvSpPr>
          <p:cNvPr id="2" name="Rectángulo 1"/>
          <p:cNvSpPr/>
          <p:nvPr/>
        </p:nvSpPr>
        <p:spPr>
          <a:xfrm>
            <a:off x="2395723" y="1047132"/>
            <a:ext cx="1111202" cy="369332"/>
          </a:xfrm>
          <a:prstGeom prst="rect">
            <a:avLst/>
          </a:prstGeom>
        </p:spPr>
        <p:txBody>
          <a:bodyPr wrap="none">
            <a:spAutoFit/>
          </a:bodyPr>
          <a:lstStyle/>
          <a:p>
            <a:r>
              <a:rPr lang="es-UY" baseline="0" dirty="0"/>
              <a:t>K = 35000</a:t>
            </a:r>
          </a:p>
        </p:txBody>
      </p:sp>
      <p:sp>
        <p:nvSpPr>
          <p:cNvPr id="3" name="Rectángulo 2"/>
          <p:cNvSpPr/>
          <p:nvPr/>
        </p:nvSpPr>
        <p:spPr>
          <a:xfrm>
            <a:off x="8038312" y="1184616"/>
            <a:ext cx="696024" cy="369332"/>
          </a:xfrm>
          <a:prstGeom prst="rect">
            <a:avLst/>
          </a:prstGeom>
        </p:spPr>
        <p:txBody>
          <a:bodyPr wrap="none">
            <a:spAutoFit/>
          </a:bodyPr>
          <a:lstStyle/>
          <a:p>
            <a:r>
              <a:rPr lang="es-UY" baseline="0" dirty="0"/>
              <a:t>K =  1</a:t>
            </a:r>
          </a:p>
        </p:txBody>
      </p:sp>
    </p:spTree>
    <p:extLst>
      <p:ext uri="{BB962C8B-B14F-4D97-AF65-F5344CB8AC3E}">
        <p14:creationId xmlns:p14="http://schemas.microsoft.com/office/powerpoint/2010/main" val="382886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nirvacana.com/thoughts/wp-content/uploads/2013/07/RoadToDataScientist1.png">
            <a:extLst>
              <a:ext uri="{FF2B5EF4-FFF2-40B4-BE49-F238E27FC236}">
                <a16:creationId xmlns:a16="http://schemas.microsoft.com/office/drawing/2014/main" xmlns="" id="{3AF84D3A-1B3F-48AD-97DD-FF69819DF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1715" y="0"/>
            <a:ext cx="84502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5657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a:stretch>
            <a:fillRect/>
          </a:stretch>
        </p:blipFill>
        <p:spPr>
          <a:xfrm>
            <a:off x="3929890" y="4007581"/>
            <a:ext cx="3276299" cy="2682068"/>
          </a:xfrm>
          <a:prstGeom prst="rect">
            <a:avLst/>
          </a:prstGeom>
        </p:spPr>
      </p:pic>
      <p:sp>
        <p:nvSpPr>
          <p:cNvPr id="2" name="Rectángulo 1"/>
          <p:cNvSpPr/>
          <p:nvPr/>
        </p:nvSpPr>
        <p:spPr>
          <a:xfrm>
            <a:off x="5012438" y="3638249"/>
            <a:ext cx="1587294" cy="369332"/>
          </a:xfrm>
          <a:prstGeom prst="rect">
            <a:avLst/>
          </a:prstGeom>
        </p:spPr>
        <p:txBody>
          <a:bodyPr wrap="none">
            <a:spAutoFit/>
          </a:bodyPr>
          <a:lstStyle/>
          <a:p>
            <a:r>
              <a:rPr lang="es-UY" baseline="0" dirty="0"/>
              <a:t>K = 35000 N/m</a:t>
            </a:r>
          </a:p>
        </p:txBody>
      </p:sp>
      <p:pic>
        <p:nvPicPr>
          <p:cNvPr id="5" name="Imagen 4"/>
          <p:cNvPicPr>
            <a:picLocks noChangeAspect="1"/>
          </p:cNvPicPr>
          <p:nvPr/>
        </p:nvPicPr>
        <p:blipFill>
          <a:blip r:embed="rId4"/>
          <a:stretch>
            <a:fillRect/>
          </a:stretch>
        </p:blipFill>
        <p:spPr>
          <a:xfrm>
            <a:off x="166953" y="2083827"/>
            <a:ext cx="3762937" cy="3264788"/>
          </a:xfrm>
          <a:prstGeom prst="rect">
            <a:avLst/>
          </a:prstGeom>
        </p:spPr>
      </p:pic>
      <p:sp>
        <p:nvSpPr>
          <p:cNvPr id="3" name="Título 2">
            <a:extLst>
              <a:ext uri="{FF2B5EF4-FFF2-40B4-BE49-F238E27FC236}">
                <a16:creationId xmlns:a16="http://schemas.microsoft.com/office/drawing/2014/main" xmlns="" id="{BA72C4D0-BA53-45F2-AF66-972943BD51D0}"/>
              </a:ext>
            </a:extLst>
          </p:cNvPr>
          <p:cNvSpPr>
            <a:spLocks noGrp="1"/>
          </p:cNvSpPr>
          <p:nvPr>
            <p:ph type="title"/>
          </p:nvPr>
        </p:nvSpPr>
        <p:spPr>
          <a:xfrm>
            <a:off x="838200" y="365125"/>
            <a:ext cx="10515600" cy="1325563"/>
          </a:xfrm>
        </p:spPr>
        <p:txBody>
          <a:bodyPr/>
          <a:lstStyle/>
          <a:p>
            <a:r>
              <a:rPr lang="es-MX" dirty="0"/>
              <a:t>Ejercicio</a:t>
            </a:r>
          </a:p>
        </p:txBody>
      </p:sp>
      <p:sp>
        <p:nvSpPr>
          <p:cNvPr id="4" name="Rectángulo 3">
            <a:extLst>
              <a:ext uri="{FF2B5EF4-FFF2-40B4-BE49-F238E27FC236}">
                <a16:creationId xmlns:a16="http://schemas.microsoft.com/office/drawing/2014/main" xmlns="" id="{312EFBC9-B82A-4787-9578-9E60E20450E4}"/>
              </a:ext>
            </a:extLst>
          </p:cNvPr>
          <p:cNvSpPr/>
          <p:nvPr/>
        </p:nvSpPr>
        <p:spPr>
          <a:xfrm>
            <a:off x="2534433" y="1318538"/>
            <a:ext cx="7123134" cy="369332"/>
          </a:xfrm>
          <a:prstGeom prst="rect">
            <a:avLst/>
          </a:prstGeom>
        </p:spPr>
        <p:txBody>
          <a:bodyPr wrap="square">
            <a:spAutoFit/>
          </a:bodyPr>
          <a:lstStyle/>
          <a:p>
            <a:r>
              <a:rPr lang="es-UY" dirty="0"/>
              <a:t>¿Cuánto tiene que pesar el motociclista para comprimir el resorte 1 cm?</a:t>
            </a:r>
          </a:p>
        </p:txBody>
      </p:sp>
      <p:sp>
        <p:nvSpPr>
          <p:cNvPr id="6" name="Rectángulo 5">
            <a:extLst>
              <a:ext uri="{FF2B5EF4-FFF2-40B4-BE49-F238E27FC236}">
                <a16:creationId xmlns:a16="http://schemas.microsoft.com/office/drawing/2014/main" xmlns="" id="{B29691BB-57B9-43CE-858B-BE2B7E20E357}"/>
              </a:ext>
            </a:extLst>
          </p:cNvPr>
          <p:cNvSpPr/>
          <p:nvPr/>
        </p:nvSpPr>
        <p:spPr>
          <a:xfrm>
            <a:off x="7384813" y="2510555"/>
            <a:ext cx="3755323" cy="646331"/>
          </a:xfrm>
          <a:prstGeom prst="rect">
            <a:avLst/>
          </a:prstGeom>
        </p:spPr>
        <p:txBody>
          <a:bodyPr wrap="none">
            <a:spAutoFit/>
          </a:bodyPr>
          <a:lstStyle/>
          <a:p>
            <a:r>
              <a:rPr lang="es-UY" dirty="0"/>
              <a:t>Ley de elasticidad de Hook =&gt; F = -k*d</a:t>
            </a:r>
          </a:p>
          <a:p>
            <a:r>
              <a:rPr lang="es-UY" dirty="0"/>
              <a:t>Segunda Ley de Newton =&gt; F = m * a</a:t>
            </a:r>
          </a:p>
        </p:txBody>
      </p:sp>
    </p:spTree>
    <p:extLst>
      <p:ext uri="{BB962C8B-B14F-4D97-AF65-F5344CB8AC3E}">
        <p14:creationId xmlns:p14="http://schemas.microsoft.com/office/powerpoint/2010/main" val="40885249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a:stretch>
            <a:fillRect/>
          </a:stretch>
        </p:blipFill>
        <p:spPr>
          <a:xfrm>
            <a:off x="3929890" y="4007581"/>
            <a:ext cx="3276299" cy="2682068"/>
          </a:xfrm>
          <a:prstGeom prst="rect">
            <a:avLst/>
          </a:prstGeom>
        </p:spPr>
      </p:pic>
      <p:sp>
        <p:nvSpPr>
          <p:cNvPr id="2" name="Rectángulo 1"/>
          <p:cNvSpPr/>
          <p:nvPr/>
        </p:nvSpPr>
        <p:spPr>
          <a:xfrm>
            <a:off x="5012438" y="3638249"/>
            <a:ext cx="1587294" cy="369332"/>
          </a:xfrm>
          <a:prstGeom prst="rect">
            <a:avLst/>
          </a:prstGeom>
        </p:spPr>
        <p:txBody>
          <a:bodyPr wrap="none">
            <a:spAutoFit/>
          </a:bodyPr>
          <a:lstStyle/>
          <a:p>
            <a:r>
              <a:rPr lang="es-UY" baseline="0" dirty="0"/>
              <a:t>K = 35000 N/m</a:t>
            </a:r>
          </a:p>
        </p:txBody>
      </p:sp>
      <p:pic>
        <p:nvPicPr>
          <p:cNvPr id="5" name="Imagen 4"/>
          <p:cNvPicPr>
            <a:picLocks noChangeAspect="1"/>
          </p:cNvPicPr>
          <p:nvPr/>
        </p:nvPicPr>
        <p:blipFill>
          <a:blip r:embed="rId4"/>
          <a:stretch>
            <a:fillRect/>
          </a:stretch>
        </p:blipFill>
        <p:spPr>
          <a:xfrm>
            <a:off x="166953" y="2083827"/>
            <a:ext cx="3762937" cy="3264788"/>
          </a:xfrm>
          <a:prstGeom prst="rect">
            <a:avLst/>
          </a:prstGeom>
        </p:spPr>
      </p:pic>
      <p:sp>
        <p:nvSpPr>
          <p:cNvPr id="3" name="Título 2">
            <a:extLst>
              <a:ext uri="{FF2B5EF4-FFF2-40B4-BE49-F238E27FC236}">
                <a16:creationId xmlns:a16="http://schemas.microsoft.com/office/drawing/2014/main" xmlns="" id="{BA72C4D0-BA53-45F2-AF66-972943BD51D0}"/>
              </a:ext>
            </a:extLst>
          </p:cNvPr>
          <p:cNvSpPr>
            <a:spLocks noGrp="1"/>
          </p:cNvSpPr>
          <p:nvPr>
            <p:ph type="title"/>
          </p:nvPr>
        </p:nvSpPr>
        <p:spPr>
          <a:xfrm>
            <a:off x="838200" y="365125"/>
            <a:ext cx="10515600" cy="1325563"/>
          </a:xfrm>
        </p:spPr>
        <p:txBody>
          <a:bodyPr/>
          <a:lstStyle/>
          <a:p>
            <a:r>
              <a:rPr lang="es-MX" dirty="0"/>
              <a:t>Ejercicio</a:t>
            </a:r>
          </a:p>
        </p:txBody>
      </p:sp>
      <p:sp>
        <p:nvSpPr>
          <p:cNvPr id="4" name="Rectángulo 3">
            <a:extLst>
              <a:ext uri="{FF2B5EF4-FFF2-40B4-BE49-F238E27FC236}">
                <a16:creationId xmlns:a16="http://schemas.microsoft.com/office/drawing/2014/main" xmlns="" id="{312EFBC9-B82A-4787-9578-9E60E20450E4}"/>
              </a:ext>
            </a:extLst>
          </p:cNvPr>
          <p:cNvSpPr/>
          <p:nvPr/>
        </p:nvSpPr>
        <p:spPr>
          <a:xfrm>
            <a:off x="2534433" y="1318538"/>
            <a:ext cx="7123134" cy="369332"/>
          </a:xfrm>
          <a:prstGeom prst="rect">
            <a:avLst/>
          </a:prstGeom>
        </p:spPr>
        <p:txBody>
          <a:bodyPr wrap="square">
            <a:spAutoFit/>
          </a:bodyPr>
          <a:lstStyle/>
          <a:p>
            <a:r>
              <a:rPr lang="es-UY" dirty="0"/>
              <a:t>¿Cuánto tiene que pesar el motociclista para comprimir el resorte 1 cm?</a:t>
            </a:r>
          </a:p>
        </p:txBody>
      </p:sp>
      <p:sp>
        <p:nvSpPr>
          <p:cNvPr id="6" name="Rectángulo 5">
            <a:extLst>
              <a:ext uri="{FF2B5EF4-FFF2-40B4-BE49-F238E27FC236}">
                <a16:creationId xmlns:a16="http://schemas.microsoft.com/office/drawing/2014/main" xmlns="" id="{B29691BB-57B9-43CE-858B-BE2B7E20E357}"/>
              </a:ext>
            </a:extLst>
          </p:cNvPr>
          <p:cNvSpPr/>
          <p:nvPr/>
        </p:nvSpPr>
        <p:spPr>
          <a:xfrm>
            <a:off x="7384813" y="2510555"/>
            <a:ext cx="3755323" cy="923330"/>
          </a:xfrm>
          <a:prstGeom prst="rect">
            <a:avLst/>
          </a:prstGeom>
        </p:spPr>
        <p:txBody>
          <a:bodyPr wrap="none">
            <a:spAutoFit/>
          </a:bodyPr>
          <a:lstStyle/>
          <a:p>
            <a:r>
              <a:rPr lang="es-UY" dirty="0"/>
              <a:t>Ley de elasticidad de Hook =&gt; F = -k*d</a:t>
            </a:r>
          </a:p>
          <a:p>
            <a:r>
              <a:rPr lang="es-UY" dirty="0"/>
              <a:t>Segunda Ley de Newton =&gt; F = m * a</a:t>
            </a:r>
          </a:p>
          <a:p>
            <a:endParaRPr lang="es-UY" dirty="0"/>
          </a:p>
        </p:txBody>
      </p:sp>
      <p:sp>
        <p:nvSpPr>
          <p:cNvPr id="7" name="Rectángulo 6">
            <a:extLst>
              <a:ext uri="{FF2B5EF4-FFF2-40B4-BE49-F238E27FC236}">
                <a16:creationId xmlns:a16="http://schemas.microsoft.com/office/drawing/2014/main" xmlns="" id="{EDB00DC3-F699-432F-A7F0-42A191B8A4CA}"/>
              </a:ext>
            </a:extLst>
          </p:cNvPr>
          <p:cNvSpPr/>
          <p:nvPr/>
        </p:nvSpPr>
        <p:spPr>
          <a:xfrm>
            <a:off x="7692827" y="4469032"/>
            <a:ext cx="4499173" cy="1477328"/>
          </a:xfrm>
          <a:prstGeom prst="rect">
            <a:avLst/>
          </a:prstGeom>
        </p:spPr>
        <p:txBody>
          <a:bodyPr wrap="square">
            <a:spAutoFit/>
          </a:bodyPr>
          <a:lstStyle/>
          <a:p>
            <a:r>
              <a:rPr lang="es-UY" dirty="0"/>
              <a:t>F = 0,01 m * 35000 N/m</a:t>
            </a:r>
          </a:p>
          <a:p>
            <a:r>
              <a:rPr lang="es-UY" dirty="0"/>
              <a:t>F = 350 N</a:t>
            </a:r>
          </a:p>
          <a:p>
            <a:r>
              <a:rPr lang="es-UY" dirty="0"/>
              <a:t>F = m * a</a:t>
            </a:r>
          </a:p>
          <a:p>
            <a:r>
              <a:rPr lang="es-UY" dirty="0"/>
              <a:t>F =  m * 9,8 m/s^2</a:t>
            </a:r>
          </a:p>
          <a:p>
            <a:r>
              <a:rPr lang="es-UY" b="1" dirty="0">
                <a:solidFill>
                  <a:srgbClr val="FF0000"/>
                </a:solidFill>
                <a:effectLst>
                  <a:outerShdw blurRad="38100" dist="38100" dir="2700000" algn="tl">
                    <a:srgbClr val="000000">
                      <a:alpha val="43137"/>
                    </a:srgbClr>
                  </a:outerShdw>
                </a:effectLst>
              </a:rPr>
              <a:t>Masa = 35,68 k</a:t>
            </a:r>
          </a:p>
        </p:txBody>
      </p:sp>
    </p:spTree>
    <p:extLst>
      <p:ext uri="{BB962C8B-B14F-4D97-AF65-F5344CB8AC3E}">
        <p14:creationId xmlns:p14="http://schemas.microsoft.com/office/powerpoint/2010/main" val="9900738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¿Se acuerdan del liceo?</a:t>
            </a:r>
          </a:p>
        </p:txBody>
      </p:sp>
      <p:pic>
        <p:nvPicPr>
          <p:cNvPr id="3" name="Imagen 2">
            <a:extLst>
              <a:ext uri="{FF2B5EF4-FFF2-40B4-BE49-F238E27FC236}">
                <a16:creationId xmlns:a16="http://schemas.microsoft.com/office/drawing/2014/main" xmlns="" id="{7FC7411E-7406-47B9-BDDB-49E867BC0F8C}"/>
              </a:ext>
            </a:extLst>
          </p:cNvPr>
          <p:cNvPicPr>
            <a:picLocks noChangeAspect="1"/>
          </p:cNvPicPr>
          <p:nvPr/>
        </p:nvPicPr>
        <p:blipFill>
          <a:blip r:embed="rId3"/>
          <a:stretch>
            <a:fillRect/>
          </a:stretch>
        </p:blipFill>
        <p:spPr>
          <a:xfrm>
            <a:off x="6901841" y="64892"/>
            <a:ext cx="4957546" cy="6781810"/>
          </a:xfrm>
          <a:prstGeom prst="rect">
            <a:avLst/>
          </a:prstGeom>
        </p:spPr>
      </p:pic>
      <p:pic>
        <p:nvPicPr>
          <p:cNvPr id="4" name="Imagen 3">
            <a:extLst>
              <a:ext uri="{FF2B5EF4-FFF2-40B4-BE49-F238E27FC236}">
                <a16:creationId xmlns:a16="http://schemas.microsoft.com/office/drawing/2014/main" xmlns="" id="{5D7BFF0B-24C4-46E4-83AE-AF8368C1450D}"/>
              </a:ext>
            </a:extLst>
          </p:cNvPr>
          <p:cNvPicPr>
            <a:picLocks noChangeAspect="1"/>
          </p:cNvPicPr>
          <p:nvPr/>
        </p:nvPicPr>
        <p:blipFill rotWithShape="1">
          <a:blip r:embed="rId4"/>
          <a:srcRect t="18277"/>
          <a:stretch/>
        </p:blipFill>
        <p:spPr>
          <a:xfrm>
            <a:off x="1202108" y="2641102"/>
            <a:ext cx="3845881" cy="1905846"/>
          </a:xfrm>
          <a:prstGeom prst="rect">
            <a:avLst/>
          </a:prstGeom>
        </p:spPr>
      </p:pic>
      <p:sp>
        <p:nvSpPr>
          <p:cNvPr id="5" name="Rectángulo 4">
            <a:extLst>
              <a:ext uri="{FF2B5EF4-FFF2-40B4-BE49-F238E27FC236}">
                <a16:creationId xmlns:a16="http://schemas.microsoft.com/office/drawing/2014/main" xmlns="" id="{89818CE6-FA66-4495-8C3D-DE4AB292802E}"/>
              </a:ext>
            </a:extLst>
          </p:cNvPr>
          <p:cNvSpPr/>
          <p:nvPr/>
        </p:nvSpPr>
        <p:spPr>
          <a:xfrm>
            <a:off x="332613" y="5034843"/>
            <a:ext cx="6096000" cy="646331"/>
          </a:xfrm>
          <a:prstGeom prst="rect">
            <a:avLst/>
          </a:prstGeom>
        </p:spPr>
        <p:txBody>
          <a:bodyPr>
            <a:spAutoFit/>
          </a:bodyPr>
          <a:lstStyle/>
          <a:p>
            <a:r>
              <a:rPr lang="es-UY" dirty="0"/>
              <a:t>1 sola medida sería medio loco, habría que hacer muchas medidas con pesas distintas.</a:t>
            </a:r>
          </a:p>
        </p:txBody>
      </p:sp>
    </p:spTree>
    <p:extLst>
      <p:ext uri="{BB962C8B-B14F-4D97-AF65-F5344CB8AC3E}">
        <p14:creationId xmlns:p14="http://schemas.microsoft.com/office/powerpoint/2010/main" val="23822088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9A21CEB6-F82E-49E1-81B1-12F7CD0FC48B}"/>
              </a:ext>
            </a:extLst>
          </p:cNvPr>
          <p:cNvPicPr>
            <a:picLocks noChangeAspect="1"/>
          </p:cNvPicPr>
          <p:nvPr/>
        </p:nvPicPr>
        <p:blipFill>
          <a:blip r:embed="rId3"/>
          <a:stretch>
            <a:fillRect/>
          </a:stretch>
        </p:blipFill>
        <p:spPr>
          <a:xfrm>
            <a:off x="3323654" y="1787655"/>
            <a:ext cx="8684716" cy="4951347"/>
          </a:xfrm>
          <a:prstGeom prst="rect">
            <a:avLst/>
          </a:prstGeom>
        </p:spPr>
      </p:pic>
      <p:pic>
        <p:nvPicPr>
          <p:cNvPr id="7" name="Imagen 6">
            <a:extLst>
              <a:ext uri="{FF2B5EF4-FFF2-40B4-BE49-F238E27FC236}">
                <a16:creationId xmlns:a16="http://schemas.microsoft.com/office/drawing/2014/main" xmlns="" id="{8F6B870F-CC36-4DCF-876B-3518D2E6D589}"/>
              </a:ext>
            </a:extLst>
          </p:cNvPr>
          <p:cNvPicPr>
            <a:picLocks noChangeAspect="1"/>
          </p:cNvPicPr>
          <p:nvPr/>
        </p:nvPicPr>
        <p:blipFill>
          <a:blip r:embed="rId4"/>
          <a:stretch>
            <a:fillRect/>
          </a:stretch>
        </p:blipFill>
        <p:spPr>
          <a:xfrm>
            <a:off x="388308" y="2150909"/>
            <a:ext cx="2575102" cy="4179023"/>
          </a:xfrm>
          <a:prstGeom prst="rect">
            <a:avLst/>
          </a:prstGeom>
        </p:spPr>
      </p:pic>
      <p:sp>
        <p:nvSpPr>
          <p:cNvPr id="8" name="Título 7">
            <a:extLst>
              <a:ext uri="{FF2B5EF4-FFF2-40B4-BE49-F238E27FC236}">
                <a16:creationId xmlns:a16="http://schemas.microsoft.com/office/drawing/2014/main" xmlns="" id="{5A3DA997-4BCA-4B2D-BE15-71CBBF799EDF}"/>
              </a:ext>
            </a:extLst>
          </p:cNvPr>
          <p:cNvSpPr>
            <a:spLocks noGrp="1"/>
          </p:cNvSpPr>
          <p:nvPr>
            <p:ph type="title"/>
          </p:nvPr>
        </p:nvSpPr>
        <p:spPr/>
        <p:txBody>
          <a:bodyPr/>
          <a:lstStyle/>
          <a:p>
            <a:r>
              <a:rPr lang="es-MX" dirty="0"/>
              <a:t>Algunos datos - Interpolador</a:t>
            </a:r>
          </a:p>
        </p:txBody>
      </p:sp>
    </p:spTree>
    <p:extLst>
      <p:ext uri="{BB962C8B-B14F-4D97-AF65-F5344CB8AC3E}">
        <p14:creationId xmlns:p14="http://schemas.microsoft.com/office/powerpoint/2010/main" val="1600527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xmlns="" id="{E212927C-15D0-493B-94E7-881C209E25D9}"/>
              </a:ext>
            </a:extLst>
          </p:cNvPr>
          <p:cNvCxnSpPr/>
          <p:nvPr/>
        </p:nvCxnSpPr>
        <p:spPr>
          <a:xfrm flipV="1">
            <a:off x="3375285" y="2520847"/>
            <a:ext cx="5711252" cy="364260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Elipse 7">
            <a:extLst>
              <a:ext uri="{FF2B5EF4-FFF2-40B4-BE49-F238E27FC236}">
                <a16:creationId xmlns:a16="http://schemas.microsoft.com/office/drawing/2014/main" xmlns="" id="{A29F974A-5C5A-45F8-80A5-2CE5211134FC}"/>
              </a:ext>
            </a:extLst>
          </p:cNvPr>
          <p:cNvSpPr/>
          <p:nvPr/>
        </p:nvSpPr>
        <p:spPr>
          <a:xfrm>
            <a:off x="4121507" y="4087318"/>
            <a:ext cx="269823" cy="254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9" name="Título 4">
            <a:extLst>
              <a:ext uri="{FF2B5EF4-FFF2-40B4-BE49-F238E27FC236}">
                <a16:creationId xmlns:a16="http://schemas.microsoft.com/office/drawing/2014/main" xmlns="" id="{76034807-CD81-4DCC-8FF6-DB4C8F6A8B21}"/>
              </a:ext>
            </a:extLst>
          </p:cNvPr>
          <p:cNvSpPr txBox="1">
            <a:spLocks/>
          </p:cNvSpPr>
          <p:nvPr/>
        </p:nvSpPr>
        <p:spPr>
          <a:xfrm>
            <a:off x="838200" y="525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UY" dirty="0"/>
              <a:t>¿Cómo medimos Distancia?</a:t>
            </a:r>
          </a:p>
        </p:txBody>
      </p:sp>
      <p:pic>
        <p:nvPicPr>
          <p:cNvPr id="6" name="Imagen 5">
            <a:extLst>
              <a:ext uri="{FF2B5EF4-FFF2-40B4-BE49-F238E27FC236}">
                <a16:creationId xmlns:a16="http://schemas.microsoft.com/office/drawing/2014/main" xmlns="" id="{34E9249E-1BDC-4F82-952F-9526F294EA99}"/>
              </a:ext>
            </a:extLst>
          </p:cNvPr>
          <p:cNvPicPr>
            <a:picLocks noChangeAspect="1"/>
          </p:cNvPicPr>
          <p:nvPr/>
        </p:nvPicPr>
        <p:blipFill rotWithShape="1">
          <a:blip r:embed="rId3"/>
          <a:srcRect l="11024" t="49239" r="44787"/>
          <a:stretch/>
        </p:blipFill>
        <p:spPr>
          <a:xfrm>
            <a:off x="96982" y="1797677"/>
            <a:ext cx="2208445" cy="1446339"/>
          </a:xfrm>
          <a:prstGeom prst="rect">
            <a:avLst/>
          </a:prstGeom>
        </p:spPr>
      </p:pic>
    </p:spTree>
    <p:extLst>
      <p:ext uri="{BB962C8B-B14F-4D97-AF65-F5344CB8AC3E}">
        <p14:creationId xmlns:p14="http://schemas.microsoft.com/office/powerpoint/2010/main" val="17530441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xmlns="" id="{E212927C-15D0-493B-94E7-881C209E25D9}"/>
              </a:ext>
            </a:extLst>
          </p:cNvPr>
          <p:cNvCxnSpPr/>
          <p:nvPr/>
        </p:nvCxnSpPr>
        <p:spPr>
          <a:xfrm flipV="1">
            <a:off x="3375285" y="2520847"/>
            <a:ext cx="5711252" cy="364260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Elipse 7">
            <a:extLst>
              <a:ext uri="{FF2B5EF4-FFF2-40B4-BE49-F238E27FC236}">
                <a16:creationId xmlns:a16="http://schemas.microsoft.com/office/drawing/2014/main" xmlns="" id="{A29F974A-5C5A-45F8-80A5-2CE5211134FC}"/>
              </a:ext>
            </a:extLst>
          </p:cNvPr>
          <p:cNvSpPr/>
          <p:nvPr/>
        </p:nvSpPr>
        <p:spPr>
          <a:xfrm>
            <a:off x="4121507" y="4087318"/>
            <a:ext cx="269823" cy="254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9" name="Título 4">
            <a:extLst>
              <a:ext uri="{FF2B5EF4-FFF2-40B4-BE49-F238E27FC236}">
                <a16:creationId xmlns:a16="http://schemas.microsoft.com/office/drawing/2014/main" xmlns="" id="{76034807-CD81-4DCC-8FF6-DB4C8F6A8B21}"/>
              </a:ext>
            </a:extLst>
          </p:cNvPr>
          <p:cNvSpPr txBox="1">
            <a:spLocks/>
          </p:cNvSpPr>
          <p:nvPr/>
        </p:nvSpPr>
        <p:spPr>
          <a:xfrm>
            <a:off x="865907"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UY" dirty="0"/>
              <a:t>¿Cómo medimos Distancia?</a:t>
            </a:r>
          </a:p>
        </p:txBody>
      </p:sp>
      <p:cxnSp>
        <p:nvCxnSpPr>
          <p:cNvPr id="11" name="Conector recto 10">
            <a:extLst>
              <a:ext uri="{FF2B5EF4-FFF2-40B4-BE49-F238E27FC236}">
                <a16:creationId xmlns:a16="http://schemas.microsoft.com/office/drawing/2014/main" xmlns="" id="{12CB14F4-1ED1-444D-BFF9-B5C5BBEF3343}"/>
              </a:ext>
            </a:extLst>
          </p:cNvPr>
          <p:cNvCxnSpPr>
            <a:cxnSpLocks/>
          </p:cNvCxnSpPr>
          <p:nvPr/>
        </p:nvCxnSpPr>
        <p:spPr>
          <a:xfrm>
            <a:off x="4394680" y="4214341"/>
            <a:ext cx="1939445" cy="39154"/>
          </a:xfrm>
          <a:prstGeom prst="line">
            <a:avLst/>
          </a:prstGeom>
        </p:spPr>
        <p:style>
          <a:lnRef idx="3">
            <a:schemeClr val="accent5"/>
          </a:lnRef>
          <a:fillRef idx="0">
            <a:schemeClr val="accent5"/>
          </a:fillRef>
          <a:effectRef idx="2">
            <a:schemeClr val="accent5"/>
          </a:effectRef>
          <a:fontRef idx="minor">
            <a:schemeClr val="tx1"/>
          </a:fontRef>
        </p:style>
      </p:cxnSp>
      <p:sp>
        <p:nvSpPr>
          <p:cNvPr id="20" name="CuadroTexto 19">
            <a:extLst>
              <a:ext uri="{FF2B5EF4-FFF2-40B4-BE49-F238E27FC236}">
                <a16:creationId xmlns:a16="http://schemas.microsoft.com/office/drawing/2014/main" xmlns="" id="{F086420F-0729-492B-85FF-B7AEF037292B}"/>
              </a:ext>
            </a:extLst>
          </p:cNvPr>
          <p:cNvSpPr txBox="1"/>
          <p:nvPr/>
        </p:nvSpPr>
        <p:spPr>
          <a:xfrm>
            <a:off x="5086350" y="3905250"/>
            <a:ext cx="304892" cy="369332"/>
          </a:xfrm>
          <a:prstGeom prst="rect">
            <a:avLst/>
          </a:prstGeom>
          <a:noFill/>
        </p:spPr>
        <p:txBody>
          <a:bodyPr wrap="none" rtlCol="0">
            <a:spAutoFit/>
          </a:bodyPr>
          <a:lstStyle/>
          <a:p>
            <a:r>
              <a:rPr lang="es-MX" dirty="0"/>
              <a:t>X</a:t>
            </a:r>
          </a:p>
        </p:txBody>
      </p:sp>
      <p:pic>
        <p:nvPicPr>
          <p:cNvPr id="10" name="Imagen 9">
            <a:extLst>
              <a:ext uri="{FF2B5EF4-FFF2-40B4-BE49-F238E27FC236}">
                <a16:creationId xmlns:a16="http://schemas.microsoft.com/office/drawing/2014/main" xmlns="" id="{7E1BE0ED-029D-4CAE-823E-EE90CE48B846}"/>
              </a:ext>
            </a:extLst>
          </p:cNvPr>
          <p:cNvPicPr>
            <a:picLocks noChangeAspect="1"/>
          </p:cNvPicPr>
          <p:nvPr/>
        </p:nvPicPr>
        <p:blipFill rotWithShape="1">
          <a:blip r:embed="rId3"/>
          <a:srcRect l="11024" t="49239" r="44787"/>
          <a:stretch/>
        </p:blipFill>
        <p:spPr>
          <a:xfrm>
            <a:off x="96982" y="1797677"/>
            <a:ext cx="2208445" cy="1446339"/>
          </a:xfrm>
          <a:prstGeom prst="rect">
            <a:avLst/>
          </a:prstGeom>
        </p:spPr>
      </p:pic>
    </p:spTree>
    <p:extLst>
      <p:ext uri="{BB962C8B-B14F-4D97-AF65-F5344CB8AC3E}">
        <p14:creationId xmlns:p14="http://schemas.microsoft.com/office/powerpoint/2010/main" val="41720177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xmlns="" id="{E212927C-15D0-493B-94E7-881C209E25D9}"/>
              </a:ext>
            </a:extLst>
          </p:cNvPr>
          <p:cNvCxnSpPr/>
          <p:nvPr/>
        </p:nvCxnSpPr>
        <p:spPr>
          <a:xfrm flipV="1">
            <a:off x="3375285" y="2520847"/>
            <a:ext cx="5711252" cy="364260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Elipse 7">
            <a:extLst>
              <a:ext uri="{FF2B5EF4-FFF2-40B4-BE49-F238E27FC236}">
                <a16:creationId xmlns:a16="http://schemas.microsoft.com/office/drawing/2014/main" xmlns="" id="{A29F974A-5C5A-45F8-80A5-2CE5211134FC}"/>
              </a:ext>
            </a:extLst>
          </p:cNvPr>
          <p:cNvSpPr/>
          <p:nvPr/>
        </p:nvSpPr>
        <p:spPr>
          <a:xfrm>
            <a:off x="4121507" y="4087318"/>
            <a:ext cx="269823" cy="254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9" name="Título 4">
            <a:extLst>
              <a:ext uri="{FF2B5EF4-FFF2-40B4-BE49-F238E27FC236}">
                <a16:creationId xmlns:a16="http://schemas.microsoft.com/office/drawing/2014/main" xmlns="" id="{76034807-CD81-4DCC-8FF6-DB4C8F6A8B2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UY"/>
              <a:t>¿Cómo medimos Distancia?</a:t>
            </a:r>
            <a:endParaRPr lang="es-UY" dirty="0"/>
          </a:p>
        </p:txBody>
      </p:sp>
      <p:cxnSp>
        <p:nvCxnSpPr>
          <p:cNvPr id="18" name="Conector recto 17">
            <a:extLst>
              <a:ext uri="{FF2B5EF4-FFF2-40B4-BE49-F238E27FC236}">
                <a16:creationId xmlns:a16="http://schemas.microsoft.com/office/drawing/2014/main" xmlns="" id="{BFCB04E4-1A3C-4FD1-846D-7F8EAFFF6A0C}"/>
              </a:ext>
            </a:extLst>
          </p:cNvPr>
          <p:cNvCxnSpPr>
            <a:cxnSpLocks/>
          </p:cNvCxnSpPr>
          <p:nvPr/>
        </p:nvCxnSpPr>
        <p:spPr>
          <a:xfrm>
            <a:off x="4366410" y="4243970"/>
            <a:ext cx="719940" cy="823330"/>
          </a:xfrm>
          <a:prstGeom prst="line">
            <a:avLst/>
          </a:prstGeom>
        </p:spPr>
        <p:style>
          <a:lnRef idx="3">
            <a:schemeClr val="accent5"/>
          </a:lnRef>
          <a:fillRef idx="0">
            <a:schemeClr val="accent5"/>
          </a:fillRef>
          <a:effectRef idx="2">
            <a:schemeClr val="accent5"/>
          </a:effectRef>
          <a:fontRef idx="minor">
            <a:schemeClr val="tx1"/>
          </a:fontRef>
        </p:style>
      </p:cxnSp>
      <p:sp>
        <p:nvSpPr>
          <p:cNvPr id="22" name="CuadroTexto 21">
            <a:extLst>
              <a:ext uri="{FF2B5EF4-FFF2-40B4-BE49-F238E27FC236}">
                <a16:creationId xmlns:a16="http://schemas.microsoft.com/office/drawing/2014/main" xmlns="" id="{EB4CDF19-C1B4-4731-BA29-DEBAEBC47303}"/>
              </a:ext>
            </a:extLst>
          </p:cNvPr>
          <p:cNvSpPr txBox="1"/>
          <p:nvPr/>
        </p:nvSpPr>
        <p:spPr>
          <a:xfrm>
            <a:off x="4799071" y="4514850"/>
            <a:ext cx="303288" cy="369332"/>
          </a:xfrm>
          <a:prstGeom prst="rect">
            <a:avLst/>
          </a:prstGeom>
          <a:noFill/>
        </p:spPr>
        <p:txBody>
          <a:bodyPr wrap="none" rtlCol="0">
            <a:spAutoFit/>
          </a:bodyPr>
          <a:lstStyle/>
          <a:p>
            <a:r>
              <a:rPr lang="es-MX" dirty="0"/>
              <a:t>P</a:t>
            </a:r>
          </a:p>
        </p:txBody>
      </p:sp>
      <p:pic>
        <p:nvPicPr>
          <p:cNvPr id="10" name="Imagen 9">
            <a:extLst>
              <a:ext uri="{FF2B5EF4-FFF2-40B4-BE49-F238E27FC236}">
                <a16:creationId xmlns:a16="http://schemas.microsoft.com/office/drawing/2014/main" xmlns="" id="{8DAAF55A-62AF-4B24-B699-5A1CE9AE5706}"/>
              </a:ext>
            </a:extLst>
          </p:cNvPr>
          <p:cNvPicPr>
            <a:picLocks noChangeAspect="1"/>
          </p:cNvPicPr>
          <p:nvPr/>
        </p:nvPicPr>
        <p:blipFill rotWithShape="1">
          <a:blip r:embed="rId3"/>
          <a:srcRect l="11024" t="49239" r="44787"/>
          <a:stretch/>
        </p:blipFill>
        <p:spPr>
          <a:xfrm>
            <a:off x="96982" y="1797677"/>
            <a:ext cx="2208445" cy="1446339"/>
          </a:xfrm>
          <a:prstGeom prst="rect">
            <a:avLst/>
          </a:prstGeom>
        </p:spPr>
      </p:pic>
    </p:spTree>
    <p:extLst>
      <p:ext uri="{BB962C8B-B14F-4D97-AF65-F5344CB8AC3E}">
        <p14:creationId xmlns:p14="http://schemas.microsoft.com/office/powerpoint/2010/main" val="2080294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xmlns="" id="{E212927C-15D0-493B-94E7-881C209E25D9}"/>
              </a:ext>
            </a:extLst>
          </p:cNvPr>
          <p:cNvCxnSpPr/>
          <p:nvPr/>
        </p:nvCxnSpPr>
        <p:spPr>
          <a:xfrm flipV="1">
            <a:off x="3375285" y="2520847"/>
            <a:ext cx="5711252" cy="364260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Elipse 7">
            <a:extLst>
              <a:ext uri="{FF2B5EF4-FFF2-40B4-BE49-F238E27FC236}">
                <a16:creationId xmlns:a16="http://schemas.microsoft.com/office/drawing/2014/main" xmlns="" id="{A29F974A-5C5A-45F8-80A5-2CE5211134FC}"/>
              </a:ext>
            </a:extLst>
          </p:cNvPr>
          <p:cNvSpPr/>
          <p:nvPr/>
        </p:nvSpPr>
        <p:spPr>
          <a:xfrm>
            <a:off x="4121507" y="4087318"/>
            <a:ext cx="269823" cy="254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9" name="Título 4">
            <a:extLst>
              <a:ext uri="{FF2B5EF4-FFF2-40B4-BE49-F238E27FC236}">
                <a16:creationId xmlns:a16="http://schemas.microsoft.com/office/drawing/2014/main" xmlns="" id="{76034807-CD81-4DCC-8FF6-DB4C8F6A8B2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UY"/>
              <a:t>¿Cómo medimos Distancia?</a:t>
            </a:r>
            <a:endParaRPr lang="es-UY" dirty="0"/>
          </a:p>
        </p:txBody>
      </p:sp>
      <p:cxnSp>
        <p:nvCxnSpPr>
          <p:cNvPr id="13" name="Conector recto 12">
            <a:extLst>
              <a:ext uri="{FF2B5EF4-FFF2-40B4-BE49-F238E27FC236}">
                <a16:creationId xmlns:a16="http://schemas.microsoft.com/office/drawing/2014/main" xmlns="" id="{ACB40D33-7F08-450C-A17D-E60F4634D31C}"/>
              </a:ext>
            </a:extLst>
          </p:cNvPr>
          <p:cNvCxnSpPr>
            <a:cxnSpLocks/>
          </p:cNvCxnSpPr>
          <p:nvPr/>
        </p:nvCxnSpPr>
        <p:spPr>
          <a:xfrm>
            <a:off x="4261330" y="4342151"/>
            <a:ext cx="0" cy="1239499"/>
          </a:xfrm>
          <a:prstGeom prst="line">
            <a:avLst/>
          </a:prstGeom>
        </p:spPr>
        <p:style>
          <a:lnRef idx="3">
            <a:schemeClr val="accent5"/>
          </a:lnRef>
          <a:fillRef idx="0">
            <a:schemeClr val="accent5"/>
          </a:fillRef>
          <a:effectRef idx="2">
            <a:schemeClr val="accent5"/>
          </a:effectRef>
          <a:fontRef idx="minor">
            <a:schemeClr val="tx1"/>
          </a:fontRef>
        </p:style>
      </p:cxnSp>
      <p:sp>
        <p:nvSpPr>
          <p:cNvPr id="21" name="CuadroTexto 20">
            <a:extLst>
              <a:ext uri="{FF2B5EF4-FFF2-40B4-BE49-F238E27FC236}">
                <a16:creationId xmlns:a16="http://schemas.microsoft.com/office/drawing/2014/main" xmlns="" id="{36FD9926-7C55-4929-AB07-9E453833E078}"/>
              </a:ext>
            </a:extLst>
          </p:cNvPr>
          <p:cNvSpPr txBox="1"/>
          <p:nvPr/>
        </p:nvSpPr>
        <p:spPr>
          <a:xfrm>
            <a:off x="3952875" y="4600575"/>
            <a:ext cx="296876" cy="369332"/>
          </a:xfrm>
          <a:prstGeom prst="rect">
            <a:avLst/>
          </a:prstGeom>
          <a:noFill/>
        </p:spPr>
        <p:txBody>
          <a:bodyPr wrap="none" rtlCol="0">
            <a:spAutoFit/>
          </a:bodyPr>
          <a:lstStyle/>
          <a:p>
            <a:r>
              <a:rPr lang="es-MX" dirty="0"/>
              <a:t>Y</a:t>
            </a:r>
          </a:p>
        </p:txBody>
      </p:sp>
      <p:pic>
        <p:nvPicPr>
          <p:cNvPr id="10" name="Imagen 9">
            <a:extLst>
              <a:ext uri="{FF2B5EF4-FFF2-40B4-BE49-F238E27FC236}">
                <a16:creationId xmlns:a16="http://schemas.microsoft.com/office/drawing/2014/main" xmlns="" id="{41BB2B27-11EE-472E-9D70-2A8DE266D66D}"/>
              </a:ext>
            </a:extLst>
          </p:cNvPr>
          <p:cNvPicPr>
            <a:picLocks noChangeAspect="1"/>
          </p:cNvPicPr>
          <p:nvPr/>
        </p:nvPicPr>
        <p:blipFill rotWithShape="1">
          <a:blip r:embed="rId3"/>
          <a:srcRect l="11024" t="49239" r="44787"/>
          <a:stretch/>
        </p:blipFill>
        <p:spPr>
          <a:xfrm>
            <a:off x="96982" y="1797677"/>
            <a:ext cx="2208445" cy="1446339"/>
          </a:xfrm>
          <a:prstGeom prst="rect">
            <a:avLst/>
          </a:prstGeom>
        </p:spPr>
      </p:pic>
    </p:spTree>
    <p:extLst>
      <p:ext uri="{BB962C8B-B14F-4D97-AF65-F5344CB8AC3E}">
        <p14:creationId xmlns:p14="http://schemas.microsoft.com/office/powerpoint/2010/main" val="3039417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xmlns="" id="{E212927C-15D0-493B-94E7-881C209E25D9}"/>
              </a:ext>
            </a:extLst>
          </p:cNvPr>
          <p:cNvCxnSpPr/>
          <p:nvPr/>
        </p:nvCxnSpPr>
        <p:spPr>
          <a:xfrm flipV="1">
            <a:off x="3375285" y="2520847"/>
            <a:ext cx="5711252" cy="364260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Elipse 7">
            <a:extLst>
              <a:ext uri="{FF2B5EF4-FFF2-40B4-BE49-F238E27FC236}">
                <a16:creationId xmlns:a16="http://schemas.microsoft.com/office/drawing/2014/main" xmlns="" id="{A29F974A-5C5A-45F8-80A5-2CE5211134FC}"/>
              </a:ext>
            </a:extLst>
          </p:cNvPr>
          <p:cNvSpPr/>
          <p:nvPr/>
        </p:nvSpPr>
        <p:spPr>
          <a:xfrm>
            <a:off x="4121507" y="4087318"/>
            <a:ext cx="269823" cy="254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9" name="Título 4">
            <a:extLst>
              <a:ext uri="{FF2B5EF4-FFF2-40B4-BE49-F238E27FC236}">
                <a16:creationId xmlns:a16="http://schemas.microsoft.com/office/drawing/2014/main" xmlns="" id="{76034807-CD81-4DCC-8FF6-DB4C8F6A8B2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UY"/>
              <a:t>¿Cómo medimos Distancia?</a:t>
            </a:r>
            <a:endParaRPr lang="es-UY" dirty="0"/>
          </a:p>
        </p:txBody>
      </p:sp>
      <p:cxnSp>
        <p:nvCxnSpPr>
          <p:cNvPr id="11" name="Conector recto 10">
            <a:extLst>
              <a:ext uri="{FF2B5EF4-FFF2-40B4-BE49-F238E27FC236}">
                <a16:creationId xmlns:a16="http://schemas.microsoft.com/office/drawing/2014/main" xmlns="" id="{12CB14F4-1ED1-444D-BFF9-B5C5BBEF3343}"/>
              </a:ext>
            </a:extLst>
          </p:cNvPr>
          <p:cNvCxnSpPr>
            <a:cxnSpLocks/>
          </p:cNvCxnSpPr>
          <p:nvPr/>
        </p:nvCxnSpPr>
        <p:spPr>
          <a:xfrm>
            <a:off x="4394680" y="4214341"/>
            <a:ext cx="1939445" cy="39154"/>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Conector recto 12">
            <a:extLst>
              <a:ext uri="{FF2B5EF4-FFF2-40B4-BE49-F238E27FC236}">
                <a16:creationId xmlns:a16="http://schemas.microsoft.com/office/drawing/2014/main" xmlns="" id="{ACB40D33-7F08-450C-A17D-E60F4634D31C}"/>
              </a:ext>
            </a:extLst>
          </p:cNvPr>
          <p:cNvCxnSpPr>
            <a:cxnSpLocks/>
          </p:cNvCxnSpPr>
          <p:nvPr/>
        </p:nvCxnSpPr>
        <p:spPr>
          <a:xfrm>
            <a:off x="4261330" y="4342151"/>
            <a:ext cx="0" cy="1239499"/>
          </a:xfrm>
          <a:prstGeom prst="line">
            <a:avLst/>
          </a:prstGeom>
        </p:spPr>
        <p:style>
          <a:lnRef idx="3">
            <a:schemeClr val="accent5"/>
          </a:lnRef>
          <a:fillRef idx="0">
            <a:schemeClr val="accent5"/>
          </a:fillRef>
          <a:effectRef idx="2">
            <a:schemeClr val="accent5"/>
          </a:effectRef>
          <a:fontRef idx="minor">
            <a:schemeClr val="tx1"/>
          </a:fontRef>
        </p:style>
      </p:cxnSp>
      <p:cxnSp>
        <p:nvCxnSpPr>
          <p:cNvPr id="18" name="Conector recto 17">
            <a:extLst>
              <a:ext uri="{FF2B5EF4-FFF2-40B4-BE49-F238E27FC236}">
                <a16:creationId xmlns:a16="http://schemas.microsoft.com/office/drawing/2014/main" xmlns="" id="{BFCB04E4-1A3C-4FD1-846D-7F8EAFFF6A0C}"/>
              </a:ext>
            </a:extLst>
          </p:cNvPr>
          <p:cNvCxnSpPr>
            <a:cxnSpLocks/>
          </p:cNvCxnSpPr>
          <p:nvPr/>
        </p:nvCxnSpPr>
        <p:spPr>
          <a:xfrm>
            <a:off x="4366410" y="4243970"/>
            <a:ext cx="719940" cy="823330"/>
          </a:xfrm>
          <a:prstGeom prst="line">
            <a:avLst/>
          </a:prstGeom>
        </p:spPr>
        <p:style>
          <a:lnRef idx="3">
            <a:schemeClr val="accent5"/>
          </a:lnRef>
          <a:fillRef idx="0">
            <a:schemeClr val="accent5"/>
          </a:fillRef>
          <a:effectRef idx="2">
            <a:schemeClr val="accent5"/>
          </a:effectRef>
          <a:fontRef idx="minor">
            <a:schemeClr val="tx1"/>
          </a:fontRef>
        </p:style>
      </p:cxnSp>
      <p:sp>
        <p:nvSpPr>
          <p:cNvPr id="20" name="CuadroTexto 19">
            <a:extLst>
              <a:ext uri="{FF2B5EF4-FFF2-40B4-BE49-F238E27FC236}">
                <a16:creationId xmlns:a16="http://schemas.microsoft.com/office/drawing/2014/main" xmlns="" id="{F086420F-0729-492B-85FF-B7AEF037292B}"/>
              </a:ext>
            </a:extLst>
          </p:cNvPr>
          <p:cNvSpPr txBox="1"/>
          <p:nvPr/>
        </p:nvSpPr>
        <p:spPr>
          <a:xfrm>
            <a:off x="5086350" y="3905250"/>
            <a:ext cx="304892" cy="369332"/>
          </a:xfrm>
          <a:prstGeom prst="rect">
            <a:avLst/>
          </a:prstGeom>
          <a:noFill/>
        </p:spPr>
        <p:txBody>
          <a:bodyPr wrap="none" rtlCol="0">
            <a:spAutoFit/>
          </a:bodyPr>
          <a:lstStyle/>
          <a:p>
            <a:r>
              <a:rPr lang="es-MX" dirty="0"/>
              <a:t>X</a:t>
            </a:r>
          </a:p>
        </p:txBody>
      </p:sp>
      <p:sp>
        <p:nvSpPr>
          <p:cNvPr id="21" name="CuadroTexto 20">
            <a:extLst>
              <a:ext uri="{FF2B5EF4-FFF2-40B4-BE49-F238E27FC236}">
                <a16:creationId xmlns:a16="http://schemas.microsoft.com/office/drawing/2014/main" xmlns="" id="{36FD9926-7C55-4929-AB07-9E453833E078}"/>
              </a:ext>
            </a:extLst>
          </p:cNvPr>
          <p:cNvSpPr txBox="1"/>
          <p:nvPr/>
        </p:nvSpPr>
        <p:spPr>
          <a:xfrm>
            <a:off x="3952875" y="4600575"/>
            <a:ext cx="296876" cy="369332"/>
          </a:xfrm>
          <a:prstGeom prst="rect">
            <a:avLst/>
          </a:prstGeom>
          <a:noFill/>
        </p:spPr>
        <p:txBody>
          <a:bodyPr wrap="none" rtlCol="0">
            <a:spAutoFit/>
          </a:bodyPr>
          <a:lstStyle/>
          <a:p>
            <a:r>
              <a:rPr lang="es-MX" dirty="0"/>
              <a:t>Y</a:t>
            </a:r>
          </a:p>
        </p:txBody>
      </p:sp>
      <p:sp>
        <p:nvSpPr>
          <p:cNvPr id="22" name="CuadroTexto 21">
            <a:extLst>
              <a:ext uri="{FF2B5EF4-FFF2-40B4-BE49-F238E27FC236}">
                <a16:creationId xmlns:a16="http://schemas.microsoft.com/office/drawing/2014/main" xmlns="" id="{EB4CDF19-C1B4-4731-BA29-DEBAEBC47303}"/>
              </a:ext>
            </a:extLst>
          </p:cNvPr>
          <p:cNvSpPr txBox="1"/>
          <p:nvPr/>
        </p:nvSpPr>
        <p:spPr>
          <a:xfrm>
            <a:off x="4799071" y="4514850"/>
            <a:ext cx="303288" cy="369332"/>
          </a:xfrm>
          <a:prstGeom prst="rect">
            <a:avLst/>
          </a:prstGeom>
          <a:noFill/>
        </p:spPr>
        <p:txBody>
          <a:bodyPr wrap="none" rtlCol="0">
            <a:spAutoFit/>
          </a:bodyPr>
          <a:lstStyle/>
          <a:p>
            <a:r>
              <a:rPr lang="es-MX" dirty="0"/>
              <a:t>P</a:t>
            </a:r>
          </a:p>
        </p:txBody>
      </p:sp>
      <p:pic>
        <p:nvPicPr>
          <p:cNvPr id="12" name="Imagen 11">
            <a:extLst>
              <a:ext uri="{FF2B5EF4-FFF2-40B4-BE49-F238E27FC236}">
                <a16:creationId xmlns:a16="http://schemas.microsoft.com/office/drawing/2014/main" xmlns="" id="{B67319FF-F24F-4C5C-A468-7AF77A2C3BF5}"/>
              </a:ext>
            </a:extLst>
          </p:cNvPr>
          <p:cNvPicPr>
            <a:picLocks noChangeAspect="1"/>
          </p:cNvPicPr>
          <p:nvPr/>
        </p:nvPicPr>
        <p:blipFill rotWithShape="1">
          <a:blip r:embed="rId3"/>
          <a:srcRect l="11024" t="49239" r="44787"/>
          <a:stretch/>
        </p:blipFill>
        <p:spPr>
          <a:xfrm>
            <a:off x="96982" y="1797677"/>
            <a:ext cx="2208445" cy="1446339"/>
          </a:xfrm>
          <a:prstGeom prst="rect">
            <a:avLst/>
          </a:prstGeom>
        </p:spPr>
      </p:pic>
    </p:spTree>
    <p:extLst>
      <p:ext uri="{BB962C8B-B14F-4D97-AF65-F5344CB8AC3E}">
        <p14:creationId xmlns:p14="http://schemas.microsoft.com/office/powerpoint/2010/main" val="15412488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Y" dirty="0"/>
              <a:t>Función objetivo: mínimos cuadrados</a:t>
            </a:r>
          </a:p>
        </p:txBody>
      </p:sp>
      <p:pic>
        <p:nvPicPr>
          <p:cNvPr id="3" name="Imagen 2"/>
          <p:cNvPicPr>
            <a:picLocks noChangeAspect="1"/>
          </p:cNvPicPr>
          <p:nvPr/>
        </p:nvPicPr>
        <p:blipFill rotWithShape="1">
          <a:blip r:embed="rId3"/>
          <a:srcRect t="35072"/>
          <a:stretch/>
        </p:blipFill>
        <p:spPr>
          <a:xfrm>
            <a:off x="2464567" y="3465513"/>
            <a:ext cx="7262866" cy="2008910"/>
          </a:xfrm>
          <a:prstGeom prst="rect">
            <a:avLst/>
          </a:prstGeom>
        </p:spPr>
      </p:pic>
      <p:pic>
        <p:nvPicPr>
          <p:cNvPr id="4" name="Imagen 3">
            <a:extLst>
              <a:ext uri="{FF2B5EF4-FFF2-40B4-BE49-F238E27FC236}">
                <a16:creationId xmlns:a16="http://schemas.microsoft.com/office/drawing/2014/main" xmlns="" id="{536E81EC-255E-427D-942B-1ED714A9284D}"/>
              </a:ext>
            </a:extLst>
          </p:cNvPr>
          <p:cNvPicPr>
            <a:picLocks noChangeAspect="1"/>
          </p:cNvPicPr>
          <p:nvPr/>
        </p:nvPicPr>
        <p:blipFill rotWithShape="1">
          <a:blip r:embed="rId4"/>
          <a:srcRect l="11024" t="49239" r="44787"/>
          <a:stretch/>
        </p:blipFill>
        <p:spPr>
          <a:xfrm>
            <a:off x="96982" y="1797677"/>
            <a:ext cx="2208445" cy="1446339"/>
          </a:xfrm>
          <a:prstGeom prst="rect">
            <a:avLst/>
          </a:prstGeom>
        </p:spPr>
      </p:pic>
    </p:spTree>
    <p:extLst>
      <p:ext uri="{BB962C8B-B14F-4D97-AF65-F5344CB8AC3E}">
        <p14:creationId xmlns:p14="http://schemas.microsoft.com/office/powerpoint/2010/main" val="377463269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TotalTime>
  <Words>7021</Words>
  <Application>Microsoft Office PowerPoint</Application>
  <PresentationFormat>Personalizado</PresentationFormat>
  <Paragraphs>925</Paragraphs>
  <Slides>179</Slides>
  <Notes>105</Notes>
  <HiddenSlides>0</HiddenSlides>
  <MMClips>0</MMClips>
  <ScaleCrop>false</ScaleCrop>
  <HeadingPairs>
    <vt:vector size="4" baseType="variant">
      <vt:variant>
        <vt:lpstr>Tema</vt:lpstr>
      </vt:variant>
      <vt:variant>
        <vt:i4>1</vt:i4>
      </vt:variant>
      <vt:variant>
        <vt:lpstr>Títulos de diapositiva</vt:lpstr>
      </vt:variant>
      <vt:variant>
        <vt:i4>179</vt:i4>
      </vt:variant>
    </vt:vector>
  </HeadingPairs>
  <TitlesOfParts>
    <vt:vector size="180" baseType="lpstr">
      <vt:lpstr>Tema de Office</vt:lpstr>
      <vt:lpstr>Presentación de PowerPoint</vt:lpstr>
      <vt:lpstr>Presentación de PowerPoint</vt:lpstr>
      <vt:lpstr>Presentación de PowerPoint</vt:lpstr>
      <vt:lpstr>Presentación de PowerPoint</vt:lpstr>
      <vt:lpstr>Presentación de PowerPoint</vt:lpstr>
      <vt:lpstr>¿Cómo promover al citizen data scientist?</vt:lpstr>
      <vt:lpstr>Presentación de PowerPoint</vt:lpstr>
      <vt:lpstr>Gobernanza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¿Cuál es la probabilidad de que Peñarol o Nacional pierdan el fin de semana que viene?</vt:lpstr>
      <vt:lpstr>Presentación de PowerPoint</vt:lpstr>
      <vt:lpstr>Presentación de PowerPoint</vt:lpstr>
      <vt:lpstr>Presentación de PowerPoint</vt:lpstr>
      <vt:lpstr>Presentación de PowerPoint</vt:lpstr>
      <vt:lpstr>Presentación de PowerPoint</vt:lpstr>
      <vt:lpstr>Modelo enfocado en insights para impulsar la innovación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Predicciones</vt:lpstr>
      <vt:lpstr>Predicciones</vt:lpstr>
      <vt:lpstr>Predicciones</vt:lpstr>
      <vt:lpstr>Falacia del Jugador VS. Regresión a la Media</vt:lpstr>
      <vt:lpstr>Diferencia de confianza</vt:lpstr>
      <vt:lpstr>¿Cuál es el tamaño de la muestra para asegurarnos de tener una buena precisión?</vt:lpstr>
      <vt:lpstr>Intervalo de confianza</vt:lpstr>
      <vt:lpstr> Sampling and Standard Error</vt:lpstr>
      <vt:lpstr>Simple Random Sampling</vt:lpstr>
      <vt:lpstr>Stratified Sampling</vt:lpstr>
      <vt:lpstr>Presentación de PowerPoint</vt:lpstr>
      <vt:lpstr>Modelo de Optimización</vt:lpstr>
      <vt:lpstr>investigación operativa/teoría de la toma de decisiones/programación matemática</vt:lpstr>
      <vt:lpstr>Modelo de Optimización: Problema de la Mochila</vt:lpstr>
      <vt:lpstr>Problema de la Mochila - Formalizado</vt:lpstr>
      <vt:lpstr>¿Resolución?</vt:lpstr>
      <vt:lpstr>Algoritmo Voráz (greedy)</vt:lpstr>
      <vt:lpstr>Dieta</vt:lpstr>
      <vt:lpstr>Dieta</vt:lpstr>
      <vt:lpstr>Menú</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Ejercicio</vt:lpstr>
      <vt:lpstr>Resolución</vt:lpstr>
      <vt:lpstr>Resolución</vt:lpstr>
      <vt:lpstr>Presentación de PowerPoint</vt:lpstr>
      <vt:lpstr>Recursos Compartidos</vt:lpstr>
      <vt:lpstr>Presentación de PowerPoint</vt:lpstr>
      <vt:lpstr>¿Cuánto debe comprar?</vt:lpstr>
      <vt:lpstr>Resolución</vt:lpstr>
      <vt:lpstr>¿Bailamos?</vt:lpstr>
      <vt:lpstr>Resolución</vt:lpstr>
      <vt:lpstr>¿Se acuerdan?</vt:lpstr>
      <vt:lpstr>Presentación de PowerPoint</vt:lpstr>
      <vt:lpstr>Árbol de búsqueda para enumerar posiblidades</vt:lpstr>
      <vt:lpstr>Fibonnaci Recursivo (6) = 13</vt:lpstr>
      <vt:lpstr>Programación Dinámica</vt:lpstr>
      <vt:lpstr>¿Cuándo Funciona?</vt:lpstr>
      <vt:lpstr>¿Aplica?</vt:lpstr>
      <vt:lpstr>¿Aplica?</vt:lpstr>
      <vt:lpstr>¿Cansados?</vt:lpstr>
      <vt:lpstr>Estadística y data Experimental</vt:lpstr>
      <vt:lpstr>Presentación de PowerPoint</vt:lpstr>
      <vt:lpstr>Ejercicio</vt:lpstr>
      <vt:lpstr>Ejercicio</vt:lpstr>
      <vt:lpstr>¿Se acuerdan del liceo?</vt:lpstr>
      <vt:lpstr>Algunos datos - Interpolador</vt:lpstr>
      <vt:lpstr>Presentación de PowerPoint</vt:lpstr>
      <vt:lpstr>Presentación de PowerPoint</vt:lpstr>
      <vt:lpstr>Presentación de PowerPoint</vt:lpstr>
      <vt:lpstr>Presentación de PowerPoint</vt:lpstr>
      <vt:lpstr>Presentación de PowerPoint</vt:lpstr>
      <vt:lpstr>Función objetivo: mínimos cuadrados</vt:lpstr>
      <vt:lpstr>¿Modelo?</vt:lpstr>
      <vt:lpstr>Resolviendo los mínimos cuadrados</vt:lpstr>
      <vt:lpstr>Presentación de PowerPoint</vt:lpstr>
      <vt:lpstr>Regresión Lineal - Intuición</vt:lpstr>
      <vt:lpstr>¡OJO!</vt:lpstr>
      <vt:lpstr>¡OJO!</vt:lpstr>
      <vt:lpstr>¿y en la práctica? PolyFit</vt:lpstr>
      <vt:lpstr>Probemos ahora con otro experimento</vt:lpstr>
      <vt:lpstr>Hagamos un modelo (recta)</vt:lpstr>
      <vt:lpstr>Hagamos otro modelo (parábola)</vt:lpstr>
      <vt:lpstr>Y si vemos el error de cada modelo?</vt:lpstr>
      <vt:lpstr>Error 1146 es mucho o poco?</vt:lpstr>
      <vt:lpstr>Coeficiente de Determinación (código)</vt:lpstr>
      <vt:lpstr>Probemos con polinomios de mayor grado!</vt:lpstr>
      <vt:lpstr>Presentación de PowerPoint</vt:lpstr>
      <vt:lpstr>¿De dónde salen los datos?</vt:lpstr>
      <vt:lpstr>Y si hacemos un 2do dataset?</vt:lpstr>
      <vt:lpstr>Si validamos nuestro modelo (16) con el nuevo?</vt:lpstr>
      <vt:lpstr>Si validamos nuestro modelo (2) con el nuevo?</vt:lpstr>
      <vt:lpstr>Error de entrenamiento</vt:lpstr>
      <vt:lpstr>Overfitting</vt:lpstr>
      <vt:lpstr>Presentación de PowerPoint</vt:lpstr>
      <vt:lpstr>Modelos de grafos</vt:lpstr>
      <vt:lpstr>¿Qué es un grafo?</vt:lpstr>
      <vt:lpstr>¿Cómo llegar de una ciudad a otra?</vt:lpstr>
      <vt:lpstr>Casos de Uso</vt:lpstr>
      <vt:lpstr>Caso de Uso – StarWars!</vt:lpstr>
      <vt:lpstr>Medidas de Centralidad</vt:lpstr>
      <vt:lpstr>Medidas de Centralidad</vt:lpstr>
      <vt:lpstr>Medidas de Centralidad</vt:lpstr>
      <vt:lpstr>Búsquedas</vt:lpstr>
      <vt:lpstr>Algoritmo de Dijkstra</vt:lpstr>
      <vt:lpstr>Algoritmo de Prim  Árbol recubridor mínimo</vt:lpstr>
      <vt:lpstr>Componente fuertemente conexo</vt:lpstr>
      <vt:lpstr>Clustering coefficient</vt:lpstr>
      <vt:lpstr>Modularity </vt:lpstr>
      <vt:lpstr>Presentación de PowerPoint</vt:lpstr>
      <vt:lpstr>Networkx!</vt:lpstr>
      <vt:lpstr>Presentación de PowerPoint</vt:lpstr>
      <vt:lpstr>Presentación de PowerPoint</vt:lpstr>
      <vt:lpstr> Introduction to Machine Learning</vt:lpstr>
      <vt:lpstr>Presentación de PowerPoint</vt:lpstr>
      <vt:lpstr>¿Qué es Machine Learning?</vt:lpstr>
      <vt:lpstr>Presentación de PowerPoint</vt:lpstr>
      <vt:lpstr>Agrupar ejemplos - Clustering</vt:lpstr>
      <vt:lpstr>Clustering “pseudocódigo”</vt:lpstr>
      <vt:lpstr>Presentación de PowerPoint</vt:lpstr>
      <vt:lpstr>Presentación de PowerPoint</vt:lpstr>
      <vt:lpstr>Presentación de PowerPoint</vt:lpstr>
      <vt:lpstr>Presentación de PowerPoint</vt:lpstr>
      <vt:lpstr>Presentación de PowerPoint</vt:lpstr>
      <vt:lpstr>Presentación de PowerPoint</vt:lpstr>
      <vt:lpstr>Problemas</vt:lpstr>
      <vt:lpstr>Presentación de PowerPoint</vt:lpstr>
      <vt:lpstr>Similaridad basada en peso</vt:lpstr>
      <vt:lpstr>Similaridad basada en altura</vt:lpstr>
      <vt:lpstr>Similaridad basada en peso y altura</vt:lpstr>
      <vt:lpstr>Similaridad basada en peso y altura</vt:lpstr>
      <vt:lpstr>¿y si la data estaba etiquetada?</vt:lpstr>
      <vt:lpstr>Features</vt:lpstr>
      <vt:lpstr>Representación de Features</vt:lpstr>
      <vt:lpstr>Etiquetemos reptiles</vt:lpstr>
      <vt:lpstr>Algoritmo para etiquetar reptiles</vt:lpstr>
      <vt:lpstr>Presentación de PowerPoint</vt:lpstr>
      <vt:lpstr>Presentación de PowerPoint</vt:lpstr>
      <vt:lpstr>Presentación de PowerPoint</vt:lpstr>
      <vt:lpstr>Presentación de PowerPoint</vt:lpstr>
      <vt:lpstr>Presentación de PowerPoint</vt:lpstr>
      <vt:lpstr>Problemas!!!</vt:lpstr>
      <vt:lpstr>Luego de elegir las dimensiones…</vt:lpstr>
      <vt:lpstr>Medir Distancias</vt:lpstr>
      <vt:lpstr>¿Qué figura está más cerca del círculo?</vt:lpstr>
      <vt:lpstr>Medir Distancias - Distancia Euclidiana</vt:lpstr>
      <vt:lpstr>Medir Distancias - Distancia Euclidiana</vt:lpstr>
      <vt:lpstr>Usando features binarias</vt:lpstr>
      <vt:lpstr>Escalar las dimensiones</vt:lpstr>
      <vt:lpstr>Resumen</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Héctor Cotelo</dc:creator>
  <cp:lastModifiedBy>gherrera</cp:lastModifiedBy>
  <cp:revision>18</cp:revision>
  <dcterms:created xsi:type="dcterms:W3CDTF">2019-06-27T04:35:21Z</dcterms:created>
  <dcterms:modified xsi:type="dcterms:W3CDTF">2019-10-24T16:51:18Z</dcterms:modified>
</cp:coreProperties>
</file>